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7"/>
  </p:notesMasterIdLst>
  <p:sldIdLst>
    <p:sldId id="398" r:id="rId3"/>
    <p:sldId id="399" r:id="rId4"/>
    <p:sldId id="813" r:id="rId5"/>
    <p:sldId id="886" r:id="rId6"/>
    <p:sldId id="857" r:id="rId7"/>
    <p:sldId id="887" r:id="rId8"/>
    <p:sldId id="828" r:id="rId9"/>
    <p:sldId id="888" r:id="rId10"/>
    <p:sldId id="889" r:id="rId11"/>
    <p:sldId id="890" r:id="rId12"/>
    <p:sldId id="892" r:id="rId13"/>
    <p:sldId id="859" r:id="rId14"/>
    <p:sldId id="893" r:id="rId15"/>
    <p:sldId id="894" r:id="rId16"/>
    <p:sldId id="895" r:id="rId17"/>
    <p:sldId id="897" r:id="rId18"/>
    <p:sldId id="898" r:id="rId19"/>
    <p:sldId id="899" r:id="rId20"/>
    <p:sldId id="901" r:id="rId21"/>
    <p:sldId id="900" r:id="rId22"/>
    <p:sldId id="902" r:id="rId23"/>
    <p:sldId id="903" r:id="rId24"/>
    <p:sldId id="904" r:id="rId25"/>
    <p:sldId id="905" r:id="rId26"/>
    <p:sldId id="906" r:id="rId27"/>
    <p:sldId id="907" r:id="rId28"/>
    <p:sldId id="908" r:id="rId29"/>
    <p:sldId id="909" r:id="rId30"/>
    <p:sldId id="910" r:id="rId31"/>
    <p:sldId id="911" r:id="rId32"/>
    <p:sldId id="912" r:id="rId33"/>
    <p:sldId id="913" r:id="rId34"/>
    <p:sldId id="914" r:id="rId35"/>
    <p:sldId id="822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38" autoAdjust="0"/>
  </p:normalViewPr>
  <p:slideViewPr>
    <p:cSldViewPr>
      <p:cViewPr varScale="1">
        <p:scale>
          <a:sx n="101" d="100"/>
          <a:sy n="101" d="100"/>
        </p:scale>
        <p:origin x="195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31/03/2023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 gente, o que nós vimos na ultima aula? Alguém lembra? A gente falou que RN são para casos muito complexos ou que não possuem uma solução obvia. Algoritmo já existe....</a:t>
            </a:r>
          </a:p>
          <a:p>
            <a:endParaRPr lang="pt-BR" dirty="0"/>
          </a:p>
          <a:p>
            <a:r>
              <a:rPr lang="pt-BR" dirty="0"/>
              <a:t>A gente viu </a:t>
            </a:r>
            <a:r>
              <a:rPr lang="pt-BR" dirty="0" err="1"/>
              <a:t>neuronio</a:t>
            </a:r>
            <a:r>
              <a:rPr lang="pt-BR" dirty="0"/>
              <a:t>, e como ele funciona. Entradas, pesos, função de ativação, saída.</a:t>
            </a:r>
          </a:p>
          <a:p>
            <a:endParaRPr lang="pt-BR" dirty="0"/>
          </a:p>
          <a:p>
            <a:r>
              <a:rPr lang="pt-BR" dirty="0"/>
              <a:t>E vocês lembram lá do teste que fizemos com o </a:t>
            </a:r>
            <a:r>
              <a:rPr lang="pt-BR" dirty="0" err="1"/>
              <a:t>dataset</a:t>
            </a:r>
            <a:r>
              <a:rPr lang="pt-BR" dirty="0"/>
              <a:t> Isis? </a:t>
            </a:r>
            <a:r>
              <a:rPr lang="pt-BR" dirty="0" err="1"/>
              <a:t>Pq</a:t>
            </a:r>
            <a:r>
              <a:rPr lang="pt-BR" dirty="0"/>
              <a:t> ele só classificava bem uma espécie?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46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01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74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072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252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6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81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nós vamos adentrar no mundo de “Visão computacional e processamento de imagens”, entre muitas aspas tá gente? Por que entre muitas aspas? Porque a gente vai arranhar essa superfície fazendo classificação e reconhecimento de imagens usando redes neurais. Para processamento e visão computacional a gente vai ter de adentrar num mundo muito mais obscuro que envolve </a:t>
            </a:r>
            <a:r>
              <a:rPr lang="pt-BR" dirty="0" err="1"/>
              <a:t>OpenCv</a:t>
            </a:r>
            <a:r>
              <a:rPr lang="pt-BR" dirty="0"/>
              <a:t> e algumas transformadas de Fourier.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32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Mas enfim, a gente está acostumado a trabalhar com tabelas né? Com atributos e com classes ou valores né? Como que a gente faz com imagens?</a:t>
            </a:r>
          </a:p>
          <a:p>
            <a:endParaRPr lang="pt-BR" dirty="0"/>
          </a:p>
          <a:p>
            <a:r>
              <a:rPr lang="pt-BR" dirty="0"/>
              <a:t>Para isso, a gente vai usar o MNIST, </a:t>
            </a:r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National</a:t>
            </a:r>
            <a:r>
              <a:rPr lang="pt-BR" dirty="0"/>
              <a:t> </a:t>
            </a:r>
            <a:r>
              <a:rPr lang="pt-BR" dirty="0" err="1"/>
              <a:t>Institute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Standards </a:t>
            </a:r>
            <a:r>
              <a:rPr lang="pt-BR" dirty="0" err="1"/>
              <a:t>and</a:t>
            </a:r>
            <a:r>
              <a:rPr lang="pt-BR" dirty="0"/>
              <a:t> Technology </a:t>
            </a:r>
            <a:r>
              <a:rPr lang="pt-BR" dirty="0" err="1"/>
              <a:t>database</a:t>
            </a:r>
            <a:r>
              <a:rPr lang="pt-BR" dirty="0"/>
              <a:t>. É um </a:t>
            </a:r>
            <a:r>
              <a:rPr lang="pt-BR" dirty="0" err="1"/>
              <a:t>dataset</a:t>
            </a:r>
            <a:r>
              <a:rPr lang="pt-BR" dirty="0"/>
              <a:t> muito comum utilizado para introdução do assunto de visão computacional e processamento de imagens. Trata-se de um </a:t>
            </a:r>
            <a:r>
              <a:rPr lang="pt-BR" dirty="0" err="1"/>
              <a:t>dataset</a:t>
            </a:r>
            <a:r>
              <a:rPr lang="pt-BR" dirty="0"/>
              <a:t> com vários dígitos escritos a mão, de várias formas diferentes. </a:t>
            </a:r>
          </a:p>
          <a:p>
            <a:endParaRPr lang="pt-BR" dirty="0"/>
          </a:p>
          <a:p>
            <a:r>
              <a:rPr lang="pt-BR" dirty="0"/>
              <a:t>Para quem fez o exercício da ultima aula, ele utiliza uma variação desse conceito, mas com peças de roupas. Eles mudaram MINIST porque achavam que esse aqui era muito simples... Mas tudo que é complicado começa com algo simples né?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76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4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83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345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476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22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63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31/03/2023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31/03/2023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31/03/2023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31/03/2023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31/03/2023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31/03/2023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31/03/2023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31/03/2023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31/03/2023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31/03/2023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31/03/2023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31/03/2023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31/03/2023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31/03/2023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31/03/2023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31/03/2023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31/03/2023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31/03/2023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31/03/2023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aconteceu?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80CFE105-1893-FD4E-1F6E-79104088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647825"/>
            <a:ext cx="82867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aconteceu?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ADB90B-E6F2-A9A7-CFF5-98877DFA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26629"/>
            <a:ext cx="6398605" cy="2320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6DE37D-407D-731E-FB56-C6D479B6F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908720"/>
            <a:ext cx="2333625" cy="2362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5157E0E-FFDE-38C4-0DA9-A27C27EE2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263" y="3270920"/>
            <a:ext cx="6791474" cy="319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se colocarmos cor nisso?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4E4CF58-A104-6A41-ECC6-8DC49AACF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2211"/>
            <a:ext cx="5351512" cy="413147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90B54C-C039-CDBD-D3F6-C5FBB268C2F2}"/>
              </a:ext>
            </a:extLst>
          </p:cNvPr>
          <p:cNvSpPr txBox="1"/>
          <p:nvPr/>
        </p:nvSpPr>
        <p:spPr>
          <a:xfrm>
            <a:off x="5148064" y="1750778"/>
            <a:ext cx="3960440" cy="235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Gotham HTF Light"/>
                <a:cs typeface="Gotham HTF Light"/>
              </a:rPr>
              <a:t>EXEMPLO: CIFAR-10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60.000 Imagens;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32 x 32 pixels;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10 classes </a:t>
            </a:r>
            <a:r>
              <a:rPr lang="en-US" dirty="0" err="1">
                <a:latin typeface="Gotham HTF Light"/>
                <a:cs typeface="Gotham HTF Light"/>
              </a:rPr>
              <a:t>independentes</a:t>
            </a:r>
            <a:endParaRPr lang="en-US" dirty="0">
              <a:latin typeface="Gotham HTF Light"/>
              <a:cs typeface="Gotham HTF Light"/>
            </a:endParaRP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Classes </a:t>
            </a:r>
            <a:r>
              <a:rPr lang="en-US" dirty="0" err="1">
                <a:latin typeface="Gotham HTF Light"/>
                <a:cs typeface="Gotham HTF Light"/>
              </a:rPr>
              <a:t>balanceadas</a:t>
            </a:r>
            <a:endParaRPr lang="en-US" dirty="0"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08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Acontece isso...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37D814-8F7C-DC28-BB0F-709919FB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514475"/>
            <a:ext cx="7524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Por que?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DA7785B-32DB-E9F9-FA53-1DE633D0BD1A}"/>
              </a:ext>
            </a:extLst>
          </p:cNvPr>
          <p:cNvSpPr txBox="1"/>
          <p:nvPr/>
        </p:nvSpPr>
        <p:spPr>
          <a:xfrm>
            <a:off x="228600" y="1019913"/>
            <a:ext cx="8447856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Fazer com que </a:t>
            </a:r>
            <a:r>
              <a:rPr lang="en-US" dirty="0" err="1">
                <a:latin typeface="Gotham HTF Light"/>
                <a:cs typeface="Gotham HTF Light"/>
              </a:rPr>
              <a:t>cada</a:t>
            </a:r>
            <a:r>
              <a:rPr lang="en-US" dirty="0">
                <a:latin typeface="Gotham HTF Light"/>
                <a:cs typeface="Gotham HTF Light"/>
              </a:rPr>
              <a:t> pixel da </a:t>
            </a:r>
            <a:r>
              <a:rPr lang="en-US" dirty="0" err="1">
                <a:latin typeface="Gotham HTF Light"/>
                <a:cs typeface="Gotham HTF Light"/>
              </a:rPr>
              <a:t>imagem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seja</a:t>
            </a:r>
            <a:r>
              <a:rPr lang="en-US" dirty="0">
                <a:latin typeface="Gotham HTF Light"/>
                <a:cs typeface="Gotham HTF Light"/>
              </a:rPr>
              <a:t> um </a:t>
            </a:r>
            <a:r>
              <a:rPr lang="en-US" b="1" dirty="0" err="1">
                <a:latin typeface="Gotham HTF Light"/>
                <a:cs typeface="Gotham HTF Light"/>
              </a:rPr>
              <a:t>atributo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ignora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dependência</a:t>
            </a:r>
            <a:r>
              <a:rPr lang="en-US" dirty="0">
                <a:latin typeface="Gotham HTF Light"/>
                <a:cs typeface="Gotham HTF Light"/>
              </a:rPr>
              <a:t> entre pixels </a:t>
            </a:r>
            <a:r>
              <a:rPr lang="en-US" dirty="0" err="1">
                <a:latin typeface="Gotham HTF Light"/>
                <a:cs typeface="Gotham HTF Light"/>
              </a:rPr>
              <a:t>vizinhos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As </a:t>
            </a:r>
            <a:r>
              <a:rPr lang="en-US" dirty="0" err="1">
                <a:latin typeface="Gotham HTF Light"/>
                <a:cs typeface="Gotham HTF Light"/>
              </a:rPr>
              <a:t>características</a:t>
            </a:r>
            <a:r>
              <a:rPr lang="en-US" dirty="0">
                <a:latin typeface="Gotham HTF Light"/>
                <a:cs typeface="Gotham HTF Light"/>
              </a:rPr>
              <a:t> de contorno, </a:t>
            </a:r>
            <a:r>
              <a:rPr lang="en-US" dirty="0" err="1">
                <a:latin typeface="Gotham HTF Light"/>
                <a:cs typeface="Gotham HTF Light"/>
              </a:rPr>
              <a:t>profundidade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textura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percebidas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por</a:t>
            </a:r>
            <a:r>
              <a:rPr lang="en-US" dirty="0">
                <a:latin typeface="Gotham HTF Light"/>
                <a:cs typeface="Gotham HTF Light"/>
              </a:rPr>
              <a:t> um 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conjunto de pixels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próximos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dirty="0">
                <a:latin typeface="Gotham HTF Light"/>
                <a:cs typeface="Gotham HTF Light"/>
              </a:rPr>
              <a:t>um do outro.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A </a:t>
            </a:r>
            <a:r>
              <a:rPr lang="en-US" dirty="0" err="1">
                <a:latin typeface="Gotham HTF Light"/>
                <a:cs typeface="Gotham HTF Light"/>
              </a:rPr>
              <a:t>inclusão</a:t>
            </a:r>
            <a:r>
              <a:rPr lang="en-US" dirty="0">
                <a:latin typeface="Gotham HTF Light"/>
                <a:cs typeface="Gotham HTF Light"/>
              </a:rPr>
              <a:t> de cores </a:t>
            </a:r>
            <a:r>
              <a:rPr lang="en-US" dirty="0" err="1">
                <a:latin typeface="Gotham HTF Light"/>
                <a:cs typeface="Gotham HTF Light"/>
              </a:rPr>
              <a:t>força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pensarmos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3 </a:t>
            </a:r>
            <a:r>
              <a:rPr lang="en-US" dirty="0" err="1">
                <a:latin typeface="Gotham HTF Light"/>
                <a:cs typeface="Gotham HTF Light"/>
              </a:rPr>
              <a:t>Dimensões</a:t>
            </a:r>
            <a:r>
              <a:rPr lang="en-US" dirty="0">
                <a:latin typeface="Gotham HTF Light"/>
                <a:cs typeface="Gotham HTF Light"/>
              </a:rPr>
              <a:t> – RGB!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6E4E57-2C30-80FD-04C7-3C74AED667C2}"/>
              </a:ext>
            </a:extLst>
          </p:cNvPr>
          <p:cNvSpPr txBox="1"/>
          <p:nvPr/>
        </p:nvSpPr>
        <p:spPr>
          <a:xfrm>
            <a:off x="228600" y="3534384"/>
            <a:ext cx="8447856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Existem</a:t>
            </a:r>
            <a:r>
              <a:rPr lang="en-US" dirty="0">
                <a:latin typeface="Gotham HTF Light"/>
                <a:cs typeface="Gotham HTF Light"/>
              </a:rPr>
              <a:t> duas </a:t>
            </a:r>
            <a:r>
              <a:rPr lang="en-US" dirty="0" err="1">
                <a:latin typeface="Gotham HTF Light"/>
                <a:cs typeface="Gotham HTF Light"/>
              </a:rPr>
              <a:t>alternativas</a:t>
            </a:r>
            <a:r>
              <a:rPr lang="en-US" dirty="0">
                <a:latin typeface="Gotham HTF Light"/>
                <a:cs typeface="Gotham HTF Light"/>
              </a:rPr>
              <a:t> para lidar com </a:t>
            </a:r>
            <a:r>
              <a:rPr lang="en-US" dirty="0" err="1">
                <a:latin typeface="Gotham HTF Light"/>
                <a:cs typeface="Gotham HTF Light"/>
              </a:rPr>
              <a:t>isso</a:t>
            </a:r>
            <a:r>
              <a:rPr lang="en-US" dirty="0">
                <a:latin typeface="Gotham HTF Light"/>
                <a:cs typeface="Gotham HTF Light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en-US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en-US" dirty="0" err="1">
                <a:latin typeface="Gotham HTF Light"/>
                <a:cs typeface="Gotham HTF Light"/>
              </a:rPr>
              <a:t>Extrair</a:t>
            </a:r>
            <a:r>
              <a:rPr lang="en-US" dirty="0">
                <a:latin typeface="Gotham HTF Light"/>
                <a:cs typeface="Gotham HTF Light"/>
              </a:rPr>
              <a:t> as </a:t>
            </a:r>
            <a:r>
              <a:rPr lang="en-US" dirty="0" err="1">
                <a:latin typeface="Gotham HTF Light"/>
                <a:cs typeface="Gotham HTF Light"/>
              </a:rPr>
              <a:t>caracteristicas</a:t>
            </a:r>
            <a:r>
              <a:rPr lang="en-US" dirty="0">
                <a:latin typeface="Gotham HTF Light"/>
                <a:cs typeface="Gotham HTF Light"/>
              </a:rPr>
              <a:t> de contorno, </a:t>
            </a:r>
            <a:r>
              <a:rPr lang="en-US" dirty="0" err="1">
                <a:latin typeface="Gotham HTF Light"/>
                <a:cs typeface="Gotham HTF Light"/>
              </a:rPr>
              <a:t>profundidade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textura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através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técnicas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processamento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sinais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en-US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en-US" dirty="0" err="1">
                <a:latin typeface="Gotham HTF Light"/>
                <a:cs typeface="Gotham HTF Light"/>
              </a:rPr>
              <a:t>Aprender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extrair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essas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características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através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parâmetros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1094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A215EE6-E54F-3167-BE41-D6543B55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8100392" cy="5288915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76650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Redes Neurais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Convulacionais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(CNN)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124C4A-E95E-FAC6-686D-9FC8752F7367}"/>
              </a:ext>
            </a:extLst>
          </p:cNvPr>
          <p:cNvSpPr txBox="1"/>
          <p:nvPr/>
        </p:nvSpPr>
        <p:spPr>
          <a:xfrm>
            <a:off x="444624" y="1368334"/>
            <a:ext cx="8447856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As CNN (Convolutional Neural Networks)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usada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reconhecimento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visual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Baseiam</a:t>
            </a:r>
            <a:r>
              <a:rPr lang="en-US" dirty="0">
                <a:latin typeface="Gotham HTF Light"/>
                <a:cs typeface="Gotham HTF Light"/>
              </a:rPr>
              <a:t>-se </a:t>
            </a:r>
            <a:r>
              <a:rPr lang="en-US" dirty="0" err="1">
                <a:latin typeface="Gotham HTF Light"/>
                <a:cs typeface="Gotham HTF Light"/>
              </a:rPr>
              <a:t>nos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conceitos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conhecidos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sobre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visão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humana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Considera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a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relação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entre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os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pixels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vizinhos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determinar</a:t>
            </a:r>
            <a:r>
              <a:rPr lang="en-US" dirty="0">
                <a:latin typeface="Gotham HTF Light"/>
                <a:cs typeface="Gotham HTF Light"/>
              </a:rPr>
              <a:t> contornos, </a:t>
            </a:r>
            <a:r>
              <a:rPr lang="en-US" dirty="0" err="1">
                <a:latin typeface="Gotham HTF Light"/>
                <a:cs typeface="Gotham HTF Light"/>
              </a:rPr>
              <a:t>texturas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profundidades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endParaRPr lang="en-US" dirty="0">
              <a:latin typeface="Gotham HTF Light"/>
              <a:cs typeface="Gotham HTF Light"/>
            </a:endParaRP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A </a:t>
            </a:r>
            <a:r>
              <a:rPr lang="en-US" dirty="0" err="1">
                <a:latin typeface="Gotham HTF Light"/>
                <a:cs typeface="Gotham HTF Light"/>
              </a:rPr>
              <a:t>relação</a:t>
            </a:r>
            <a:r>
              <a:rPr lang="en-US" dirty="0">
                <a:latin typeface="Gotham HTF Light"/>
                <a:cs typeface="Gotham HTF Light"/>
              </a:rPr>
              <a:t> é </a:t>
            </a:r>
            <a:r>
              <a:rPr lang="en-US" dirty="0" err="1">
                <a:latin typeface="Gotham HTF Light"/>
                <a:cs typeface="Gotham HTF Light"/>
              </a:rPr>
              <a:t>estipulada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através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filtros</a:t>
            </a:r>
            <a:r>
              <a:rPr lang="en-US" dirty="0">
                <a:latin typeface="Gotham HTF Light"/>
                <a:cs typeface="Gotham HTF Light"/>
              </a:rPr>
              <a:t>, que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aplicados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através</a:t>
            </a:r>
            <a:r>
              <a:rPr lang="en-US" dirty="0">
                <a:latin typeface="Gotham HTF Light"/>
                <a:cs typeface="Gotham HTF Light"/>
              </a:rPr>
              <a:t> de um </a:t>
            </a:r>
            <a:r>
              <a:rPr lang="en-US" dirty="0" err="1">
                <a:latin typeface="Gotham HTF Light"/>
                <a:cs typeface="Gotham HTF Light"/>
              </a:rPr>
              <a:t>processo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chamado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convolução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717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74893"/>
              </p:ext>
            </p:extLst>
          </p:nvPr>
        </p:nvGraphicFramePr>
        <p:xfrm>
          <a:off x="1524000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7708"/>
              </p:ext>
            </p:extLst>
          </p:nvPr>
        </p:nvGraphicFramePr>
        <p:xfrm>
          <a:off x="1524000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576B848-6C76-3D78-5DD2-F02C6A207C52}"/>
              </a:ext>
            </a:extLst>
          </p:cNvPr>
          <p:cNvCxnSpPr>
            <a:cxnSpLocks/>
          </p:cNvCxnSpPr>
          <p:nvPr/>
        </p:nvCxnSpPr>
        <p:spPr>
          <a:xfrm>
            <a:off x="323528" y="1576920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3AB338E-25D3-A060-A289-9DA3455249A6}"/>
              </a:ext>
            </a:extLst>
          </p:cNvPr>
          <p:cNvCxnSpPr>
            <a:cxnSpLocks/>
          </p:cNvCxnSpPr>
          <p:nvPr/>
        </p:nvCxnSpPr>
        <p:spPr>
          <a:xfrm flipH="1">
            <a:off x="251520" y="4401208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/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1+0+0+1=2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/>
              <p:nvPr/>
            </p:nvSpPr>
            <p:spPr>
              <a:xfrm>
                <a:off x="4123708" y="4905845"/>
                <a:ext cx="2824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+1+1+0=2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4905845"/>
                <a:ext cx="28245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357A8E6-4C21-1E2C-CA65-86515B3D60C9}"/>
              </a:ext>
            </a:extLst>
          </p:cNvPr>
          <p:cNvCxnSpPr/>
          <p:nvPr/>
        </p:nvCxnSpPr>
        <p:spPr>
          <a:xfrm>
            <a:off x="3419872" y="2348880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979B912-5867-8466-48FE-12D24A0F6777}"/>
              </a:ext>
            </a:extLst>
          </p:cNvPr>
          <p:cNvCxnSpPr/>
          <p:nvPr/>
        </p:nvCxnSpPr>
        <p:spPr>
          <a:xfrm>
            <a:off x="3419872" y="5157192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6">
            <a:extLst>
              <a:ext uri="{FF2B5EF4-FFF2-40B4-BE49-F238E27FC236}">
                <a16:creationId xmlns:a16="http://schemas.microsoft.com/office/drawing/2014/main" id="{BDD665EB-6C18-AC1A-C10D-423008CD04F7}"/>
              </a:ext>
            </a:extLst>
          </p:cNvPr>
          <p:cNvSpPr txBox="1"/>
          <p:nvPr/>
        </p:nvSpPr>
        <p:spPr>
          <a:xfrm>
            <a:off x="4644008" y="342900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acham desse filtro?</a:t>
            </a:r>
          </a:p>
        </p:txBody>
      </p:sp>
    </p:spTree>
    <p:extLst>
      <p:ext uri="{BB962C8B-B14F-4D97-AF65-F5344CB8AC3E}">
        <p14:creationId xmlns:p14="http://schemas.microsoft.com/office/powerpoint/2010/main" val="19721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576B848-6C76-3D78-5DD2-F02C6A207C52}"/>
              </a:ext>
            </a:extLst>
          </p:cNvPr>
          <p:cNvCxnSpPr>
            <a:cxnSpLocks/>
          </p:cNvCxnSpPr>
          <p:nvPr/>
        </p:nvCxnSpPr>
        <p:spPr>
          <a:xfrm>
            <a:off x="323528" y="1576920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3AB338E-25D3-A060-A289-9DA3455249A6}"/>
              </a:ext>
            </a:extLst>
          </p:cNvPr>
          <p:cNvCxnSpPr>
            <a:cxnSpLocks/>
          </p:cNvCxnSpPr>
          <p:nvPr/>
        </p:nvCxnSpPr>
        <p:spPr>
          <a:xfrm flipH="1">
            <a:off x="251520" y="4401208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/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1+0+0+1=2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/>
              <p:nvPr/>
            </p:nvSpPr>
            <p:spPr>
              <a:xfrm>
                <a:off x="4123708" y="4905845"/>
                <a:ext cx="30922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+1+1+0=−2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4905845"/>
                <a:ext cx="309225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357A8E6-4C21-1E2C-CA65-86515B3D60C9}"/>
              </a:ext>
            </a:extLst>
          </p:cNvPr>
          <p:cNvCxnSpPr/>
          <p:nvPr/>
        </p:nvCxnSpPr>
        <p:spPr>
          <a:xfrm>
            <a:off x="3419872" y="2348880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979B912-5867-8466-48FE-12D24A0F6777}"/>
              </a:ext>
            </a:extLst>
          </p:cNvPr>
          <p:cNvCxnSpPr/>
          <p:nvPr/>
        </p:nvCxnSpPr>
        <p:spPr>
          <a:xfrm>
            <a:off x="3419872" y="5157192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6">
            <a:extLst>
              <a:ext uri="{FF2B5EF4-FFF2-40B4-BE49-F238E27FC236}">
                <a16:creationId xmlns:a16="http://schemas.microsoft.com/office/drawing/2014/main" id="{BDD665EB-6C18-AC1A-C10D-423008CD04F7}"/>
              </a:ext>
            </a:extLst>
          </p:cNvPr>
          <p:cNvSpPr txBox="1"/>
          <p:nvPr/>
        </p:nvSpPr>
        <p:spPr>
          <a:xfrm>
            <a:off x="4644008" y="342900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acham desse filtro?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22BA7FE-68FE-0CAD-F361-E604061F9046}"/>
                  </a:ext>
                </a:extLst>
              </p:cNvPr>
              <p:cNvSpPr txBox="1"/>
              <p:nvPr/>
            </p:nvSpPr>
            <p:spPr>
              <a:xfrm>
                <a:off x="4164496" y="1742290"/>
                <a:ext cx="2079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     −        −        +</m:t>
                      </m:r>
                    </m:oMath>
                  </m:oMathPara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22BA7FE-68FE-0CAD-F361-E604061F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496" y="1742290"/>
                <a:ext cx="2079095" cy="276999"/>
              </a:xfrm>
              <a:prstGeom prst="rect">
                <a:avLst/>
              </a:prstGeom>
              <a:blipFill>
                <a:blip r:embed="rId4"/>
                <a:stretch>
                  <a:fillRect l="-1760" r="-205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AF34000-05C5-A79D-414D-D4BFF4D3EEC2}"/>
                  </a:ext>
                </a:extLst>
              </p:cNvPr>
              <p:cNvSpPr txBox="1"/>
              <p:nvPr/>
            </p:nvSpPr>
            <p:spPr>
              <a:xfrm>
                <a:off x="4139952" y="4592161"/>
                <a:ext cx="2079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     −        −        +</m:t>
                      </m:r>
                    </m:oMath>
                  </m:oMathPara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AF34000-05C5-A79D-414D-D4BFF4D3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592161"/>
                <a:ext cx="2079095" cy="276999"/>
              </a:xfrm>
              <a:prstGeom prst="rect">
                <a:avLst/>
              </a:prstGeom>
              <a:blipFill>
                <a:blip r:embed="rId5"/>
                <a:stretch>
                  <a:fillRect l="-1760" r="-2053" b="-65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15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DECB588-0BB4-888D-7129-A929B5BFED64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23F7896E-5DE5-9CA2-BFF0-42A6B6A0A54F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1070B97A-DA23-9979-BBE2-441A35787A70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305B9EF-A5BD-EB14-2556-723C63C42DBB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36770E2D-A11B-8098-F5BB-AB6B256A6771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9" name="Tabela 4">
            <a:extLst>
              <a:ext uri="{FF2B5EF4-FFF2-40B4-BE49-F238E27FC236}">
                <a16:creationId xmlns:a16="http://schemas.microsoft.com/office/drawing/2014/main" id="{D8A53D00-B513-C9AF-2638-79FEDABB2378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0" name="Tabela 4">
            <a:extLst>
              <a:ext uri="{FF2B5EF4-FFF2-40B4-BE49-F238E27FC236}">
                <a16:creationId xmlns:a16="http://schemas.microsoft.com/office/drawing/2014/main" id="{119BB31C-42A8-C443-04FF-620F1121373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1" name="Tabela 4">
            <a:extLst>
              <a:ext uri="{FF2B5EF4-FFF2-40B4-BE49-F238E27FC236}">
                <a16:creationId xmlns:a16="http://schemas.microsoft.com/office/drawing/2014/main" id="{04F076BF-1682-3608-6B74-2E06823E6564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B4CFE912-6D56-5C25-D71E-515409253931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3" name="Tabela 4">
            <a:extLst>
              <a:ext uri="{FF2B5EF4-FFF2-40B4-BE49-F238E27FC236}">
                <a16:creationId xmlns:a16="http://schemas.microsoft.com/office/drawing/2014/main" id="{EA06B6E3-D57F-2895-4E0A-DFB1D8B69500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4" name="Tabela 4">
            <a:extLst>
              <a:ext uri="{FF2B5EF4-FFF2-40B4-BE49-F238E27FC236}">
                <a16:creationId xmlns:a16="http://schemas.microsoft.com/office/drawing/2014/main" id="{C4112123-9193-2A5C-AF6B-BEA724FDFAF5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A9BEEBE4-761D-FD96-7052-B774757F8B88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6" name="Tabela 4">
            <a:extLst>
              <a:ext uri="{FF2B5EF4-FFF2-40B4-BE49-F238E27FC236}">
                <a16:creationId xmlns:a16="http://schemas.microsoft.com/office/drawing/2014/main" id="{6F566662-AF8F-0619-04AA-80784012B320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7" name="Tabela 4">
            <a:extLst>
              <a:ext uri="{FF2B5EF4-FFF2-40B4-BE49-F238E27FC236}">
                <a16:creationId xmlns:a16="http://schemas.microsoft.com/office/drawing/2014/main" id="{73763001-AF52-D7A5-EFA0-A84E285AB61D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B06BEAE4-D87D-FFF5-60E8-C834EC6D2D2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E2A7AF-2C94-938E-1711-5C3395DDCF62}"/>
              </a:ext>
            </a:extLst>
          </p:cNvPr>
          <p:cNvSpPr txBox="1"/>
          <p:nvPr/>
        </p:nvSpPr>
        <p:spPr>
          <a:xfrm>
            <a:off x="252902" y="1092071"/>
            <a:ext cx="86034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image 2x2, </a:t>
            </a:r>
            <a:r>
              <a:rPr lang="en-US" dirty="0" err="1">
                <a:latin typeface="Gotham HTF Light"/>
                <a:cs typeface="Gotham HTF Light"/>
              </a:rPr>
              <a:t>apenas</a:t>
            </a:r>
            <a:r>
              <a:rPr lang="en-US" dirty="0">
                <a:latin typeface="Gotham HTF Light"/>
                <a:cs typeface="Gotham HTF Light"/>
              </a:rPr>
              <a:t> com “-” e “+” = 2</a:t>
            </a:r>
            <a:r>
              <a:rPr lang="en-US" baseline="30000" dirty="0">
                <a:latin typeface="Gotham HTF Light"/>
                <a:cs typeface="Gotham HTF Light"/>
              </a:rPr>
              <a:t>4</a:t>
            </a:r>
            <a:r>
              <a:rPr lang="en-US" dirty="0">
                <a:latin typeface="Gotham HTF Light"/>
                <a:cs typeface="Gotham HTF Light"/>
              </a:rPr>
              <a:t> = 16 </a:t>
            </a:r>
            <a:r>
              <a:rPr lang="en-US" dirty="0" err="1">
                <a:latin typeface="Gotham HTF Light"/>
                <a:cs typeface="Gotham HTF Light"/>
              </a:rPr>
              <a:t>possibilidades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258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08 – Redes Neurais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Convulacionais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– CNN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27192"/>
              </p:ext>
            </p:extLst>
          </p:nvPr>
        </p:nvGraphicFramePr>
        <p:xfrm>
          <a:off x="135221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DECB588-0BB4-888D-7129-A929B5BFE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64857"/>
              </p:ext>
            </p:extLst>
          </p:nvPr>
        </p:nvGraphicFramePr>
        <p:xfrm>
          <a:off x="2452908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23F7896E-5DE5-9CA2-BFF0-42A6B6A0A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799322"/>
              </p:ext>
            </p:extLst>
          </p:nvPr>
        </p:nvGraphicFramePr>
        <p:xfrm>
          <a:off x="3553602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1070B97A-DA23-9979-BBE2-441A35787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59395"/>
              </p:ext>
            </p:extLst>
          </p:nvPr>
        </p:nvGraphicFramePr>
        <p:xfrm>
          <a:off x="465429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305B9EF-A5BD-EB14-2556-723C63C4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01504"/>
              </p:ext>
            </p:extLst>
          </p:nvPr>
        </p:nvGraphicFramePr>
        <p:xfrm>
          <a:off x="575499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36770E2D-A11B-8098-F5BB-AB6B256A6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94727"/>
              </p:ext>
            </p:extLst>
          </p:nvPr>
        </p:nvGraphicFramePr>
        <p:xfrm>
          <a:off x="685568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9" name="Tabela 4">
            <a:extLst>
              <a:ext uri="{FF2B5EF4-FFF2-40B4-BE49-F238E27FC236}">
                <a16:creationId xmlns:a16="http://schemas.microsoft.com/office/drawing/2014/main" id="{D8A53D00-B513-C9AF-2638-79FEDABB2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56346"/>
              </p:ext>
            </p:extLst>
          </p:nvPr>
        </p:nvGraphicFramePr>
        <p:xfrm>
          <a:off x="25152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0" name="Tabela 4">
            <a:extLst>
              <a:ext uri="{FF2B5EF4-FFF2-40B4-BE49-F238E27FC236}">
                <a16:creationId xmlns:a16="http://schemas.microsoft.com/office/drawing/2014/main" id="{119BB31C-42A8-C443-04FF-620F11213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77202"/>
              </p:ext>
            </p:extLst>
          </p:nvPr>
        </p:nvGraphicFramePr>
        <p:xfrm>
          <a:off x="795637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1" name="Tabela 4">
            <a:extLst>
              <a:ext uri="{FF2B5EF4-FFF2-40B4-BE49-F238E27FC236}">
                <a16:creationId xmlns:a16="http://schemas.microsoft.com/office/drawing/2014/main" id="{04F076BF-1682-3608-6B74-2E06823E6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83386"/>
              </p:ext>
            </p:extLst>
          </p:nvPr>
        </p:nvGraphicFramePr>
        <p:xfrm>
          <a:off x="135221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B4CFE912-6D56-5C25-D71E-515409253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383596"/>
              </p:ext>
            </p:extLst>
          </p:nvPr>
        </p:nvGraphicFramePr>
        <p:xfrm>
          <a:off x="2452908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3" name="Tabela 4">
            <a:extLst>
              <a:ext uri="{FF2B5EF4-FFF2-40B4-BE49-F238E27FC236}">
                <a16:creationId xmlns:a16="http://schemas.microsoft.com/office/drawing/2014/main" id="{EA06B6E3-D57F-2895-4E0A-DFB1D8B69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55501"/>
              </p:ext>
            </p:extLst>
          </p:nvPr>
        </p:nvGraphicFramePr>
        <p:xfrm>
          <a:off x="3553602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4" name="Tabela 4">
            <a:extLst>
              <a:ext uri="{FF2B5EF4-FFF2-40B4-BE49-F238E27FC236}">
                <a16:creationId xmlns:a16="http://schemas.microsoft.com/office/drawing/2014/main" id="{C4112123-9193-2A5C-AF6B-BEA724FDF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72739"/>
              </p:ext>
            </p:extLst>
          </p:nvPr>
        </p:nvGraphicFramePr>
        <p:xfrm>
          <a:off x="465429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A9BEEBE4-761D-FD96-7052-B774757F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9428"/>
              </p:ext>
            </p:extLst>
          </p:nvPr>
        </p:nvGraphicFramePr>
        <p:xfrm>
          <a:off x="575499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6" name="Tabela 4">
            <a:extLst>
              <a:ext uri="{FF2B5EF4-FFF2-40B4-BE49-F238E27FC236}">
                <a16:creationId xmlns:a16="http://schemas.microsoft.com/office/drawing/2014/main" id="{6F566662-AF8F-0619-04AA-80784012B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86004"/>
              </p:ext>
            </p:extLst>
          </p:nvPr>
        </p:nvGraphicFramePr>
        <p:xfrm>
          <a:off x="685568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7" name="Tabela 4">
            <a:extLst>
              <a:ext uri="{FF2B5EF4-FFF2-40B4-BE49-F238E27FC236}">
                <a16:creationId xmlns:a16="http://schemas.microsoft.com/office/drawing/2014/main" id="{73763001-AF52-D7A5-EFA0-A84E285AB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81165"/>
              </p:ext>
            </p:extLst>
          </p:nvPr>
        </p:nvGraphicFramePr>
        <p:xfrm>
          <a:off x="25152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B06BEAE4-D87D-FFF5-60E8-C834EC6D2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07621"/>
              </p:ext>
            </p:extLst>
          </p:nvPr>
        </p:nvGraphicFramePr>
        <p:xfrm>
          <a:off x="795637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E2A7AF-2C94-938E-1711-5C3395DDCF62}"/>
              </a:ext>
            </a:extLst>
          </p:cNvPr>
          <p:cNvSpPr txBox="1"/>
          <p:nvPr/>
        </p:nvSpPr>
        <p:spPr>
          <a:xfrm>
            <a:off x="252902" y="1092071"/>
            <a:ext cx="86034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image 2x2, </a:t>
            </a:r>
            <a:r>
              <a:rPr lang="en-US" dirty="0" err="1">
                <a:latin typeface="Gotham HTF Light"/>
                <a:cs typeface="Gotham HTF Light"/>
              </a:rPr>
              <a:t>apenas</a:t>
            </a:r>
            <a:r>
              <a:rPr lang="en-US" dirty="0">
                <a:latin typeface="Gotham HTF Light"/>
                <a:cs typeface="Gotham HTF Light"/>
              </a:rPr>
              <a:t> com “-” e “+” = 2</a:t>
            </a:r>
            <a:r>
              <a:rPr lang="en-US" baseline="30000" dirty="0">
                <a:latin typeface="Gotham HTF Light"/>
                <a:cs typeface="Gotham HTF Light"/>
              </a:rPr>
              <a:t>4</a:t>
            </a:r>
            <a:r>
              <a:rPr lang="en-US" dirty="0">
                <a:latin typeface="Gotham HTF Light"/>
                <a:cs typeface="Gotham HTF Light"/>
              </a:rPr>
              <a:t> = 16 </a:t>
            </a:r>
            <a:r>
              <a:rPr lang="en-US" dirty="0" err="1">
                <a:latin typeface="Gotham HTF Light"/>
                <a:cs typeface="Gotham HTF Light"/>
              </a:rPr>
              <a:t>possibilidades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  <p:sp>
        <p:nvSpPr>
          <p:cNvPr id="31" name="Símbolo de &quot;Não Permitido&quot; 30">
            <a:extLst>
              <a:ext uri="{FF2B5EF4-FFF2-40B4-BE49-F238E27FC236}">
                <a16:creationId xmlns:a16="http://schemas.microsoft.com/office/drawing/2014/main" id="{F97D6975-800F-6970-3B68-B12CF70FE177}"/>
              </a:ext>
            </a:extLst>
          </p:cNvPr>
          <p:cNvSpPr/>
          <p:nvPr/>
        </p:nvSpPr>
        <p:spPr>
          <a:xfrm>
            <a:off x="46754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060A0F69-4546-02A4-76B1-8D3D32FA7E7F}"/>
              </a:ext>
            </a:extLst>
          </p:cNvPr>
          <p:cNvSpPr/>
          <p:nvPr/>
        </p:nvSpPr>
        <p:spPr>
          <a:xfrm>
            <a:off x="154766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Símbolo de &quot;Não Permitido&quot; 32">
            <a:extLst>
              <a:ext uri="{FF2B5EF4-FFF2-40B4-BE49-F238E27FC236}">
                <a16:creationId xmlns:a16="http://schemas.microsoft.com/office/drawing/2014/main" id="{63D56DC9-62AF-5194-5089-0924F17DC47C}"/>
              </a:ext>
            </a:extLst>
          </p:cNvPr>
          <p:cNvSpPr/>
          <p:nvPr/>
        </p:nvSpPr>
        <p:spPr>
          <a:xfrm>
            <a:off x="269979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Símbolo de &quot;Não Permitido&quot; 33">
            <a:extLst>
              <a:ext uri="{FF2B5EF4-FFF2-40B4-BE49-F238E27FC236}">
                <a16:creationId xmlns:a16="http://schemas.microsoft.com/office/drawing/2014/main" id="{A88D6DCC-674F-D00E-BEAA-9E8143EB31D3}"/>
              </a:ext>
            </a:extLst>
          </p:cNvPr>
          <p:cNvSpPr/>
          <p:nvPr/>
        </p:nvSpPr>
        <p:spPr>
          <a:xfrm>
            <a:off x="377991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ímbolo de &quot;Não Permitido&quot; 34">
            <a:extLst>
              <a:ext uri="{FF2B5EF4-FFF2-40B4-BE49-F238E27FC236}">
                <a16:creationId xmlns:a16="http://schemas.microsoft.com/office/drawing/2014/main" id="{92D38EB4-B510-4DE3-0D9B-B6DAF4A4FAF3}"/>
              </a:ext>
            </a:extLst>
          </p:cNvPr>
          <p:cNvSpPr/>
          <p:nvPr/>
        </p:nvSpPr>
        <p:spPr>
          <a:xfrm>
            <a:off x="493204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Símbolo de &quot;Não Permitido&quot; 35">
            <a:extLst>
              <a:ext uri="{FF2B5EF4-FFF2-40B4-BE49-F238E27FC236}">
                <a16:creationId xmlns:a16="http://schemas.microsoft.com/office/drawing/2014/main" id="{B72580AD-F2E6-73DA-4F20-C20900A836F9}"/>
              </a:ext>
            </a:extLst>
          </p:cNvPr>
          <p:cNvSpPr/>
          <p:nvPr/>
        </p:nvSpPr>
        <p:spPr>
          <a:xfrm>
            <a:off x="601216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Símbolo de &quot;Não Permitido&quot; 36">
            <a:extLst>
              <a:ext uri="{FF2B5EF4-FFF2-40B4-BE49-F238E27FC236}">
                <a16:creationId xmlns:a16="http://schemas.microsoft.com/office/drawing/2014/main" id="{3CE08713-4CE1-59A7-61DA-E06FD6B21703}"/>
              </a:ext>
            </a:extLst>
          </p:cNvPr>
          <p:cNvSpPr/>
          <p:nvPr/>
        </p:nvSpPr>
        <p:spPr>
          <a:xfrm>
            <a:off x="709228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ímbolo de &quot;Não Permitido&quot; 37">
            <a:extLst>
              <a:ext uri="{FF2B5EF4-FFF2-40B4-BE49-F238E27FC236}">
                <a16:creationId xmlns:a16="http://schemas.microsoft.com/office/drawing/2014/main" id="{216287DB-9E20-05E6-EAD4-DF7ABF6C704E}"/>
              </a:ext>
            </a:extLst>
          </p:cNvPr>
          <p:cNvSpPr/>
          <p:nvPr/>
        </p:nvSpPr>
        <p:spPr>
          <a:xfrm>
            <a:off x="1547664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Símbolo de &quot;Não Permitido&quot; 38">
            <a:extLst>
              <a:ext uri="{FF2B5EF4-FFF2-40B4-BE49-F238E27FC236}">
                <a16:creationId xmlns:a16="http://schemas.microsoft.com/office/drawing/2014/main" id="{0FC6115F-93FD-A032-8225-9435F1E34B4A}"/>
              </a:ext>
            </a:extLst>
          </p:cNvPr>
          <p:cNvSpPr/>
          <p:nvPr/>
        </p:nvSpPr>
        <p:spPr>
          <a:xfrm>
            <a:off x="269979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Símbolo de &quot;Não Permitido&quot; 39">
            <a:extLst>
              <a:ext uri="{FF2B5EF4-FFF2-40B4-BE49-F238E27FC236}">
                <a16:creationId xmlns:a16="http://schemas.microsoft.com/office/drawing/2014/main" id="{47BEA7FF-5C05-D787-E437-ABEBF4A569B4}"/>
              </a:ext>
            </a:extLst>
          </p:cNvPr>
          <p:cNvSpPr/>
          <p:nvPr/>
        </p:nvSpPr>
        <p:spPr>
          <a:xfrm>
            <a:off x="385192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Símbolo de &quot;Não Permitido&quot; 40">
            <a:extLst>
              <a:ext uri="{FF2B5EF4-FFF2-40B4-BE49-F238E27FC236}">
                <a16:creationId xmlns:a16="http://schemas.microsoft.com/office/drawing/2014/main" id="{4E0F6282-0D12-CBCA-FEB4-72190B5FB965}"/>
              </a:ext>
            </a:extLst>
          </p:cNvPr>
          <p:cNvSpPr/>
          <p:nvPr/>
        </p:nvSpPr>
        <p:spPr>
          <a:xfrm>
            <a:off x="486003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Símbolo de &quot;Não Permitido&quot; 41">
            <a:extLst>
              <a:ext uri="{FF2B5EF4-FFF2-40B4-BE49-F238E27FC236}">
                <a16:creationId xmlns:a16="http://schemas.microsoft.com/office/drawing/2014/main" id="{5F13EBF2-D453-DB64-647F-E2996FA25DD2}"/>
              </a:ext>
            </a:extLst>
          </p:cNvPr>
          <p:cNvSpPr/>
          <p:nvPr/>
        </p:nvSpPr>
        <p:spPr>
          <a:xfrm>
            <a:off x="601216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Símbolo de &quot;Não Permitido&quot; 42">
            <a:extLst>
              <a:ext uri="{FF2B5EF4-FFF2-40B4-BE49-F238E27FC236}">
                <a16:creationId xmlns:a16="http://schemas.microsoft.com/office/drawing/2014/main" id="{3AF82590-6031-1908-FACB-CDCD7ABE8B23}"/>
              </a:ext>
            </a:extLst>
          </p:cNvPr>
          <p:cNvSpPr/>
          <p:nvPr/>
        </p:nvSpPr>
        <p:spPr>
          <a:xfrm>
            <a:off x="7164288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Símbolo de &quot;Não Permitido&quot; 43">
            <a:extLst>
              <a:ext uri="{FF2B5EF4-FFF2-40B4-BE49-F238E27FC236}">
                <a16:creationId xmlns:a16="http://schemas.microsoft.com/office/drawing/2014/main" id="{9D553D30-4E8E-E871-8C8C-62725851D109}"/>
              </a:ext>
            </a:extLst>
          </p:cNvPr>
          <p:cNvSpPr/>
          <p:nvPr/>
        </p:nvSpPr>
        <p:spPr>
          <a:xfrm>
            <a:off x="817240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Círculo: Vazio 45">
            <a:extLst>
              <a:ext uri="{FF2B5EF4-FFF2-40B4-BE49-F238E27FC236}">
                <a16:creationId xmlns:a16="http://schemas.microsoft.com/office/drawing/2014/main" id="{E04B0797-D5B9-635B-02E3-E8FE9A81969C}"/>
              </a:ext>
            </a:extLst>
          </p:cNvPr>
          <p:cNvSpPr/>
          <p:nvPr/>
        </p:nvSpPr>
        <p:spPr>
          <a:xfrm>
            <a:off x="485520" y="356801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Círculo: Vazio 46">
            <a:extLst>
              <a:ext uri="{FF2B5EF4-FFF2-40B4-BE49-F238E27FC236}">
                <a16:creationId xmlns:a16="http://schemas.microsoft.com/office/drawing/2014/main" id="{1F385E3D-C4FF-E30A-76D7-15F038AB83CB}"/>
              </a:ext>
            </a:extLst>
          </p:cNvPr>
          <p:cNvSpPr/>
          <p:nvPr/>
        </p:nvSpPr>
        <p:spPr>
          <a:xfrm>
            <a:off x="8172448" y="180275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672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DECB588-0BB4-888D-7129-A929B5BFED64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23F7896E-5DE5-9CA2-BFF0-42A6B6A0A54F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1070B97A-DA23-9979-BBE2-441A35787A70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305B9EF-A5BD-EB14-2556-723C63C42DBB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36770E2D-A11B-8098-F5BB-AB6B256A6771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9" name="Tabela 4">
            <a:extLst>
              <a:ext uri="{FF2B5EF4-FFF2-40B4-BE49-F238E27FC236}">
                <a16:creationId xmlns:a16="http://schemas.microsoft.com/office/drawing/2014/main" id="{D8A53D00-B513-C9AF-2638-79FEDABB2378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0" name="Tabela 4">
            <a:extLst>
              <a:ext uri="{FF2B5EF4-FFF2-40B4-BE49-F238E27FC236}">
                <a16:creationId xmlns:a16="http://schemas.microsoft.com/office/drawing/2014/main" id="{119BB31C-42A8-C443-04FF-620F1121373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1" name="Tabela 4">
            <a:extLst>
              <a:ext uri="{FF2B5EF4-FFF2-40B4-BE49-F238E27FC236}">
                <a16:creationId xmlns:a16="http://schemas.microsoft.com/office/drawing/2014/main" id="{04F076BF-1682-3608-6B74-2E06823E6564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B4CFE912-6D56-5C25-D71E-515409253931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3" name="Tabela 4">
            <a:extLst>
              <a:ext uri="{FF2B5EF4-FFF2-40B4-BE49-F238E27FC236}">
                <a16:creationId xmlns:a16="http://schemas.microsoft.com/office/drawing/2014/main" id="{EA06B6E3-D57F-2895-4E0A-DFB1D8B69500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4" name="Tabela 4">
            <a:extLst>
              <a:ext uri="{FF2B5EF4-FFF2-40B4-BE49-F238E27FC236}">
                <a16:creationId xmlns:a16="http://schemas.microsoft.com/office/drawing/2014/main" id="{C4112123-9193-2A5C-AF6B-BEA724FDFAF5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A9BEEBE4-761D-FD96-7052-B774757F8B88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6" name="Tabela 4">
            <a:extLst>
              <a:ext uri="{FF2B5EF4-FFF2-40B4-BE49-F238E27FC236}">
                <a16:creationId xmlns:a16="http://schemas.microsoft.com/office/drawing/2014/main" id="{6F566662-AF8F-0619-04AA-80784012B320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7" name="Tabela 4">
            <a:extLst>
              <a:ext uri="{FF2B5EF4-FFF2-40B4-BE49-F238E27FC236}">
                <a16:creationId xmlns:a16="http://schemas.microsoft.com/office/drawing/2014/main" id="{73763001-AF52-D7A5-EFA0-A84E285AB61D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B06BEAE4-D87D-FFF5-60E8-C834EC6D2D2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E2A7AF-2C94-938E-1711-5C3395DDCF62}"/>
              </a:ext>
            </a:extLst>
          </p:cNvPr>
          <p:cNvSpPr txBox="1"/>
          <p:nvPr/>
        </p:nvSpPr>
        <p:spPr>
          <a:xfrm>
            <a:off x="252902" y="1092071"/>
            <a:ext cx="86034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image 2x2, </a:t>
            </a:r>
            <a:r>
              <a:rPr lang="en-US" dirty="0" err="1">
                <a:latin typeface="Gotham HTF Light"/>
                <a:cs typeface="Gotham HTF Light"/>
              </a:rPr>
              <a:t>apenas</a:t>
            </a:r>
            <a:r>
              <a:rPr lang="en-US" dirty="0">
                <a:latin typeface="Gotham HTF Light"/>
                <a:cs typeface="Gotham HTF Light"/>
              </a:rPr>
              <a:t> com “-” e “+” = 2</a:t>
            </a:r>
            <a:r>
              <a:rPr lang="en-US" baseline="30000" dirty="0">
                <a:latin typeface="Gotham HTF Light"/>
                <a:cs typeface="Gotham HTF Light"/>
              </a:rPr>
              <a:t>4</a:t>
            </a:r>
            <a:r>
              <a:rPr lang="en-US" dirty="0">
                <a:latin typeface="Gotham HTF Light"/>
                <a:cs typeface="Gotham HTF Light"/>
              </a:rPr>
              <a:t> = 16 </a:t>
            </a:r>
            <a:r>
              <a:rPr lang="en-US" dirty="0" err="1">
                <a:latin typeface="Gotham HTF Light"/>
                <a:cs typeface="Gotham HTF Light"/>
              </a:rPr>
              <a:t>possibilidades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  <p:sp>
        <p:nvSpPr>
          <p:cNvPr id="31" name="Símbolo de &quot;Não Permitido&quot; 30">
            <a:extLst>
              <a:ext uri="{FF2B5EF4-FFF2-40B4-BE49-F238E27FC236}">
                <a16:creationId xmlns:a16="http://schemas.microsoft.com/office/drawing/2014/main" id="{F97D6975-800F-6970-3B68-B12CF70FE177}"/>
              </a:ext>
            </a:extLst>
          </p:cNvPr>
          <p:cNvSpPr/>
          <p:nvPr/>
        </p:nvSpPr>
        <p:spPr>
          <a:xfrm>
            <a:off x="46754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060A0F69-4546-02A4-76B1-8D3D32FA7E7F}"/>
              </a:ext>
            </a:extLst>
          </p:cNvPr>
          <p:cNvSpPr/>
          <p:nvPr/>
        </p:nvSpPr>
        <p:spPr>
          <a:xfrm>
            <a:off x="154766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Símbolo de &quot;Não Permitido&quot; 32">
            <a:extLst>
              <a:ext uri="{FF2B5EF4-FFF2-40B4-BE49-F238E27FC236}">
                <a16:creationId xmlns:a16="http://schemas.microsoft.com/office/drawing/2014/main" id="{63D56DC9-62AF-5194-5089-0924F17DC47C}"/>
              </a:ext>
            </a:extLst>
          </p:cNvPr>
          <p:cNvSpPr/>
          <p:nvPr/>
        </p:nvSpPr>
        <p:spPr>
          <a:xfrm>
            <a:off x="269979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Símbolo de &quot;Não Permitido&quot; 33">
            <a:extLst>
              <a:ext uri="{FF2B5EF4-FFF2-40B4-BE49-F238E27FC236}">
                <a16:creationId xmlns:a16="http://schemas.microsoft.com/office/drawing/2014/main" id="{A88D6DCC-674F-D00E-BEAA-9E8143EB31D3}"/>
              </a:ext>
            </a:extLst>
          </p:cNvPr>
          <p:cNvSpPr/>
          <p:nvPr/>
        </p:nvSpPr>
        <p:spPr>
          <a:xfrm>
            <a:off x="377991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ímbolo de &quot;Não Permitido&quot; 34">
            <a:extLst>
              <a:ext uri="{FF2B5EF4-FFF2-40B4-BE49-F238E27FC236}">
                <a16:creationId xmlns:a16="http://schemas.microsoft.com/office/drawing/2014/main" id="{92D38EB4-B510-4DE3-0D9B-B6DAF4A4FAF3}"/>
              </a:ext>
            </a:extLst>
          </p:cNvPr>
          <p:cNvSpPr/>
          <p:nvPr/>
        </p:nvSpPr>
        <p:spPr>
          <a:xfrm>
            <a:off x="493204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Símbolo de &quot;Não Permitido&quot; 35">
            <a:extLst>
              <a:ext uri="{FF2B5EF4-FFF2-40B4-BE49-F238E27FC236}">
                <a16:creationId xmlns:a16="http://schemas.microsoft.com/office/drawing/2014/main" id="{B72580AD-F2E6-73DA-4F20-C20900A836F9}"/>
              </a:ext>
            </a:extLst>
          </p:cNvPr>
          <p:cNvSpPr/>
          <p:nvPr/>
        </p:nvSpPr>
        <p:spPr>
          <a:xfrm>
            <a:off x="601216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Símbolo de &quot;Não Permitido&quot; 36">
            <a:extLst>
              <a:ext uri="{FF2B5EF4-FFF2-40B4-BE49-F238E27FC236}">
                <a16:creationId xmlns:a16="http://schemas.microsoft.com/office/drawing/2014/main" id="{3CE08713-4CE1-59A7-61DA-E06FD6B21703}"/>
              </a:ext>
            </a:extLst>
          </p:cNvPr>
          <p:cNvSpPr/>
          <p:nvPr/>
        </p:nvSpPr>
        <p:spPr>
          <a:xfrm>
            <a:off x="709228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ímbolo de &quot;Não Permitido&quot; 37">
            <a:extLst>
              <a:ext uri="{FF2B5EF4-FFF2-40B4-BE49-F238E27FC236}">
                <a16:creationId xmlns:a16="http://schemas.microsoft.com/office/drawing/2014/main" id="{216287DB-9E20-05E6-EAD4-DF7ABF6C704E}"/>
              </a:ext>
            </a:extLst>
          </p:cNvPr>
          <p:cNvSpPr/>
          <p:nvPr/>
        </p:nvSpPr>
        <p:spPr>
          <a:xfrm>
            <a:off x="1547664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Símbolo de &quot;Não Permitido&quot; 38">
            <a:extLst>
              <a:ext uri="{FF2B5EF4-FFF2-40B4-BE49-F238E27FC236}">
                <a16:creationId xmlns:a16="http://schemas.microsoft.com/office/drawing/2014/main" id="{0FC6115F-93FD-A032-8225-9435F1E34B4A}"/>
              </a:ext>
            </a:extLst>
          </p:cNvPr>
          <p:cNvSpPr/>
          <p:nvPr/>
        </p:nvSpPr>
        <p:spPr>
          <a:xfrm>
            <a:off x="269979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Símbolo de &quot;Não Permitido&quot; 39">
            <a:extLst>
              <a:ext uri="{FF2B5EF4-FFF2-40B4-BE49-F238E27FC236}">
                <a16:creationId xmlns:a16="http://schemas.microsoft.com/office/drawing/2014/main" id="{47BEA7FF-5C05-D787-E437-ABEBF4A569B4}"/>
              </a:ext>
            </a:extLst>
          </p:cNvPr>
          <p:cNvSpPr/>
          <p:nvPr/>
        </p:nvSpPr>
        <p:spPr>
          <a:xfrm>
            <a:off x="385192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Símbolo de &quot;Não Permitido&quot; 40">
            <a:extLst>
              <a:ext uri="{FF2B5EF4-FFF2-40B4-BE49-F238E27FC236}">
                <a16:creationId xmlns:a16="http://schemas.microsoft.com/office/drawing/2014/main" id="{4E0F6282-0D12-CBCA-FEB4-72190B5FB965}"/>
              </a:ext>
            </a:extLst>
          </p:cNvPr>
          <p:cNvSpPr/>
          <p:nvPr/>
        </p:nvSpPr>
        <p:spPr>
          <a:xfrm>
            <a:off x="486003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Símbolo de &quot;Não Permitido&quot; 41">
            <a:extLst>
              <a:ext uri="{FF2B5EF4-FFF2-40B4-BE49-F238E27FC236}">
                <a16:creationId xmlns:a16="http://schemas.microsoft.com/office/drawing/2014/main" id="{5F13EBF2-D453-DB64-647F-E2996FA25DD2}"/>
              </a:ext>
            </a:extLst>
          </p:cNvPr>
          <p:cNvSpPr/>
          <p:nvPr/>
        </p:nvSpPr>
        <p:spPr>
          <a:xfrm>
            <a:off x="601216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Símbolo de &quot;Não Permitido&quot; 42">
            <a:extLst>
              <a:ext uri="{FF2B5EF4-FFF2-40B4-BE49-F238E27FC236}">
                <a16:creationId xmlns:a16="http://schemas.microsoft.com/office/drawing/2014/main" id="{3AF82590-6031-1908-FACB-CDCD7ABE8B23}"/>
              </a:ext>
            </a:extLst>
          </p:cNvPr>
          <p:cNvSpPr/>
          <p:nvPr/>
        </p:nvSpPr>
        <p:spPr>
          <a:xfrm>
            <a:off x="7164288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Símbolo de &quot;Não Permitido&quot; 43">
            <a:extLst>
              <a:ext uri="{FF2B5EF4-FFF2-40B4-BE49-F238E27FC236}">
                <a16:creationId xmlns:a16="http://schemas.microsoft.com/office/drawing/2014/main" id="{9D553D30-4E8E-E871-8C8C-62725851D109}"/>
              </a:ext>
            </a:extLst>
          </p:cNvPr>
          <p:cNvSpPr/>
          <p:nvPr/>
        </p:nvSpPr>
        <p:spPr>
          <a:xfrm>
            <a:off x="817240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Círculo: Vazio 45">
            <a:extLst>
              <a:ext uri="{FF2B5EF4-FFF2-40B4-BE49-F238E27FC236}">
                <a16:creationId xmlns:a16="http://schemas.microsoft.com/office/drawing/2014/main" id="{E04B0797-D5B9-635B-02E3-E8FE9A81969C}"/>
              </a:ext>
            </a:extLst>
          </p:cNvPr>
          <p:cNvSpPr/>
          <p:nvPr/>
        </p:nvSpPr>
        <p:spPr>
          <a:xfrm>
            <a:off x="485520" y="356801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Círculo: Vazio 46">
            <a:extLst>
              <a:ext uri="{FF2B5EF4-FFF2-40B4-BE49-F238E27FC236}">
                <a16:creationId xmlns:a16="http://schemas.microsoft.com/office/drawing/2014/main" id="{1F385E3D-C4FF-E30A-76D7-15F038AB83CB}"/>
              </a:ext>
            </a:extLst>
          </p:cNvPr>
          <p:cNvSpPr/>
          <p:nvPr/>
        </p:nvSpPr>
        <p:spPr>
          <a:xfrm>
            <a:off x="8172448" y="180275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CDA0EC-60E9-6CE1-7DDD-39B1FBC1110D}"/>
              </a:ext>
            </a:extLst>
          </p:cNvPr>
          <p:cNvSpPr txBox="1"/>
          <p:nvPr/>
        </p:nvSpPr>
        <p:spPr>
          <a:xfrm>
            <a:off x="228600" y="5373216"/>
            <a:ext cx="8603473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E se </a:t>
            </a:r>
            <a:r>
              <a:rPr lang="en-US" dirty="0" err="1">
                <a:latin typeface="Gotham HTF Light"/>
                <a:cs typeface="Gotham HTF Light"/>
              </a:rPr>
              <a:t>aumentar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quantidade</a:t>
            </a:r>
            <a:r>
              <a:rPr lang="en-US" dirty="0">
                <a:latin typeface="Gotham HTF Light"/>
                <a:cs typeface="Gotham HTF Light"/>
              </a:rPr>
              <a:t> de pixels?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E se </a:t>
            </a:r>
            <a:r>
              <a:rPr lang="en-US" dirty="0" err="1">
                <a:latin typeface="Gotham HTF Light"/>
                <a:cs typeface="Gotham HTF Light"/>
              </a:rPr>
              <a:t>usarmos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 reais </a:t>
            </a:r>
            <a:r>
              <a:rPr lang="en-US" dirty="0" err="1">
                <a:latin typeface="Gotham HTF Light"/>
                <a:cs typeface="Gotham HTF Light"/>
              </a:rPr>
              <a:t>randomicos</a:t>
            </a:r>
            <a:r>
              <a:rPr lang="en-US" dirty="0">
                <a:latin typeface="Gotham HTF Light"/>
                <a:cs typeface="Gotham HTF Light"/>
              </a:rPr>
              <a:t>, </a:t>
            </a:r>
            <a:r>
              <a:rPr lang="en-US" dirty="0" err="1">
                <a:latin typeface="Gotham HTF Light"/>
                <a:cs typeface="Gotham HTF Light"/>
              </a:rPr>
              <a:t>por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exemplo</a:t>
            </a:r>
            <a:r>
              <a:rPr lang="en-US" dirty="0">
                <a:latin typeface="Gotham HTF Light"/>
                <a:cs typeface="Gotham HTF Light"/>
              </a:rPr>
              <a:t> 3.14, 2.75, 0.33…?</a:t>
            </a:r>
          </a:p>
        </p:txBody>
      </p:sp>
    </p:spTree>
    <p:extLst>
      <p:ext uri="{BB962C8B-B14F-4D97-AF65-F5344CB8AC3E}">
        <p14:creationId xmlns:p14="http://schemas.microsoft.com/office/powerpoint/2010/main" val="58386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Voltando para CNN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91745"/>
              </p:ext>
            </p:extLst>
          </p:nvPr>
        </p:nvGraphicFramePr>
        <p:xfrm>
          <a:off x="1763888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1407"/>
              </p:ext>
            </p:extLst>
          </p:nvPr>
        </p:nvGraphicFramePr>
        <p:xfrm>
          <a:off x="1763888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576B848-6C76-3D78-5DD2-F02C6A207C52}"/>
              </a:ext>
            </a:extLst>
          </p:cNvPr>
          <p:cNvCxnSpPr>
            <a:cxnSpLocks/>
          </p:cNvCxnSpPr>
          <p:nvPr/>
        </p:nvCxnSpPr>
        <p:spPr>
          <a:xfrm>
            <a:off x="563416" y="1576920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3AB338E-25D3-A060-A289-9DA3455249A6}"/>
              </a:ext>
            </a:extLst>
          </p:cNvPr>
          <p:cNvCxnSpPr>
            <a:cxnSpLocks/>
          </p:cNvCxnSpPr>
          <p:nvPr/>
        </p:nvCxnSpPr>
        <p:spPr>
          <a:xfrm flipH="1">
            <a:off x="491408" y="4401208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023E30E-4300-5847-E754-13FB8EC67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764727"/>
              </p:ext>
            </p:extLst>
          </p:nvPr>
        </p:nvGraphicFramePr>
        <p:xfrm>
          <a:off x="4694721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8A46059F-E08E-33FC-4711-E283022E7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611689"/>
              </p:ext>
            </p:extLst>
          </p:nvPr>
        </p:nvGraphicFramePr>
        <p:xfrm>
          <a:off x="4694721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sp>
        <p:nvSpPr>
          <p:cNvPr id="15" name="Círculo: Vazio 14">
            <a:extLst>
              <a:ext uri="{FF2B5EF4-FFF2-40B4-BE49-F238E27FC236}">
                <a16:creationId xmlns:a16="http://schemas.microsoft.com/office/drawing/2014/main" id="{3F1E046A-9F3B-A3C4-A86F-CC8B9CC4D210}"/>
              </a:ext>
            </a:extLst>
          </p:cNvPr>
          <p:cNvSpPr/>
          <p:nvPr/>
        </p:nvSpPr>
        <p:spPr>
          <a:xfrm>
            <a:off x="6912480" y="4149280"/>
            <a:ext cx="1800000" cy="1800000"/>
          </a:xfrm>
          <a:prstGeom prst="donut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inal de Multiplicação 19">
            <a:extLst>
              <a:ext uri="{FF2B5EF4-FFF2-40B4-BE49-F238E27FC236}">
                <a16:creationId xmlns:a16="http://schemas.microsoft.com/office/drawing/2014/main" id="{D3611D95-AC92-EBD6-8C34-35BBD34741D8}"/>
              </a:ext>
            </a:extLst>
          </p:cNvPr>
          <p:cNvSpPr/>
          <p:nvPr/>
        </p:nvSpPr>
        <p:spPr>
          <a:xfrm>
            <a:off x="6732480" y="1217000"/>
            <a:ext cx="2160000" cy="2160000"/>
          </a:xfrm>
          <a:prstGeom prst="mathMultiply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28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ve Direita 20">
            <a:extLst>
              <a:ext uri="{FF2B5EF4-FFF2-40B4-BE49-F238E27FC236}">
                <a16:creationId xmlns:a16="http://schemas.microsoft.com/office/drawing/2014/main" id="{0D17A7B7-37C9-6301-A474-C038969D467D}"/>
              </a:ext>
            </a:extLst>
          </p:cNvPr>
          <p:cNvSpPr/>
          <p:nvPr/>
        </p:nvSpPr>
        <p:spPr>
          <a:xfrm>
            <a:off x="6984268" y="841236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5975FF87-27CF-4633-39A1-4A17FCDA8187}"/>
              </a:ext>
            </a:extLst>
          </p:cNvPr>
          <p:cNvSpPr/>
          <p:nvPr/>
        </p:nvSpPr>
        <p:spPr>
          <a:xfrm>
            <a:off x="5508104" y="868916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E334CB81-C54D-9D03-B808-1088168C78BD}"/>
              </a:ext>
            </a:extLst>
          </p:cNvPr>
          <p:cNvSpPr/>
          <p:nvPr/>
        </p:nvSpPr>
        <p:spPr>
          <a:xfrm>
            <a:off x="2987824" y="985034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Voltando para CNN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0392"/>
              </p:ext>
            </p:extLst>
          </p:nvPr>
        </p:nvGraphicFramePr>
        <p:xfrm>
          <a:off x="323528" y="98072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819039"/>
              </p:ext>
            </p:extLst>
          </p:nvPr>
        </p:nvGraphicFramePr>
        <p:xfrm>
          <a:off x="323528" y="242088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023E30E-4300-5847-E754-13FB8EC67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41987"/>
              </p:ext>
            </p:extLst>
          </p:nvPr>
        </p:nvGraphicFramePr>
        <p:xfrm>
          <a:off x="323528" y="386104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8A46059F-E08E-33FC-4711-E283022E7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37090"/>
              </p:ext>
            </p:extLst>
          </p:nvPr>
        </p:nvGraphicFramePr>
        <p:xfrm>
          <a:off x="323528" y="530120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sp>
        <p:nvSpPr>
          <p:cNvPr id="3" name="Chave Direita 2">
            <a:extLst>
              <a:ext uri="{FF2B5EF4-FFF2-40B4-BE49-F238E27FC236}">
                <a16:creationId xmlns:a16="http://schemas.microsoft.com/office/drawing/2014/main" id="{D9E5D40B-18B8-FA5F-0797-E4DCCFE600BD}"/>
              </a:ext>
            </a:extLst>
          </p:cNvPr>
          <p:cNvSpPr/>
          <p:nvPr/>
        </p:nvSpPr>
        <p:spPr>
          <a:xfrm>
            <a:off x="1403648" y="980728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91F376-8096-E758-849B-1E6ABB42C6CE}"/>
              </a:ext>
            </a:extLst>
          </p:cNvPr>
          <p:cNvSpPr txBox="1"/>
          <p:nvPr/>
        </p:nvSpPr>
        <p:spPr>
          <a:xfrm>
            <a:off x="2051720" y="3113416"/>
            <a:ext cx="1296144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 err="1">
                <a:latin typeface="Gotham HTF Light"/>
                <a:cs typeface="Gotham HTF Light"/>
              </a:rPr>
              <a:t>Camada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Convolução</a:t>
            </a:r>
            <a:endParaRPr lang="en-US" sz="1600" dirty="0">
              <a:latin typeface="Gotham HTF Light"/>
              <a:cs typeface="Gotham HTF Light"/>
            </a:endParaRP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>
                <a:latin typeface="Gotham HTF Light"/>
                <a:cs typeface="Gotham HTF Light"/>
              </a:rPr>
              <a:t>(</a:t>
            </a:r>
            <a:r>
              <a:rPr lang="en-US" sz="1600" dirty="0" err="1">
                <a:latin typeface="Gotham HTF Light"/>
                <a:cs typeface="Gotham HTF Light"/>
              </a:rPr>
              <a:t>Filtro</a:t>
            </a:r>
            <a:r>
              <a:rPr lang="en-US" sz="1600" dirty="0">
                <a:latin typeface="Gotham HTF Light"/>
                <a:cs typeface="Gotham HTF Light"/>
              </a:rPr>
              <a:t>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5EEA42-3A76-4195-CCB8-FB868F7467DC}"/>
              </a:ext>
            </a:extLst>
          </p:cNvPr>
          <p:cNvSpPr txBox="1"/>
          <p:nvPr/>
        </p:nvSpPr>
        <p:spPr>
          <a:xfrm>
            <a:off x="3635896" y="3113416"/>
            <a:ext cx="1296144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 err="1">
                <a:latin typeface="Gotham HTF Light"/>
                <a:cs typeface="Gotham HTF Light"/>
              </a:rPr>
              <a:t>Camada</a:t>
            </a:r>
            <a:r>
              <a:rPr lang="en-US" sz="1600" dirty="0">
                <a:latin typeface="Gotham HTF Light"/>
                <a:cs typeface="Gotham HTF Light"/>
              </a:rPr>
              <a:t> de Pooling</a:t>
            </a: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>
                <a:latin typeface="Gotham HTF Light"/>
                <a:cs typeface="Gotham HTF Light"/>
              </a:rPr>
              <a:t>(</a:t>
            </a:r>
            <a:r>
              <a:rPr lang="en-US" sz="1600" dirty="0" err="1">
                <a:latin typeface="Gotham HTF Light"/>
                <a:cs typeface="Gotham HTF Light"/>
              </a:rPr>
              <a:t>Redução</a:t>
            </a:r>
            <a:r>
              <a:rPr lang="en-US" sz="1600" dirty="0">
                <a:latin typeface="Gotham HTF Light"/>
                <a:cs typeface="Gotham HTF Light"/>
              </a:rPr>
              <a:t>)</a:t>
            </a:r>
          </a:p>
        </p:txBody>
      </p:sp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0920A530-4043-C1C2-1196-65B2901D9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761585"/>
              </p:ext>
            </p:extLst>
          </p:nvPr>
        </p:nvGraphicFramePr>
        <p:xfrm>
          <a:off x="4716016" y="1376219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288842B-CDA1-C3B2-43D8-DFDB66C48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60783"/>
              </p:ext>
            </p:extLst>
          </p:nvPr>
        </p:nvGraphicFramePr>
        <p:xfrm>
          <a:off x="4716016" y="2617257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6" name="Tabela 4">
            <a:extLst>
              <a:ext uri="{FF2B5EF4-FFF2-40B4-BE49-F238E27FC236}">
                <a16:creationId xmlns:a16="http://schemas.microsoft.com/office/drawing/2014/main" id="{D707F7C4-A725-6170-9C49-25DBAB1C7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10090"/>
              </p:ext>
            </p:extLst>
          </p:nvPr>
        </p:nvGraphicFramePr>
        <p:xfrm>
          <a:off x="4716016" y="3943848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7" name="Tabela 4">
            <a:extLst>
              <a:ext uri="{FF2B5EF4-FFF2-40B4-BE49-F238E27FC236}">
                <a16:creationId xmlns:a16="http://schemas.microsoft.com/office/drawing/2014/main" id="{43CE13E4-99FE-F1DE-4AB5-7A8321DE7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8267"/>
              </p:ext>
            </p:extLst>
          </p:nvPr>
        </p:nvGraphicFramePr>
        <p:xfrm>
          <a:off x="4716016" y="5099928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6B93F2-4D2B-3B94-4A9D-E3358437650F}"/>
              </a:ext>
            </a:extLst>
          </p:cNvPr>
          <p:cNvSpPr txBox="1"/>
          <p:nvPr/>
        </p:nvSpPr>
        <p:spPr>
          <a:xfrm>
            <a:off x="6228184" y="2905667"/>
            <a:ext cx="1296144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 err="1">
                <a:latin typeface="Gotham HTF Light"/>
                <a:cs typeface="Gotham HTF Light"/>
              </a:rPr>
              <a:t>Camada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totalmente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conectada</a:t>
            </a:r>
            <a:endParaRPr lang="en-US" sz="1600" dirty="0">
              <a:latin typeface="Gotham HTF Light"/>
              <a:cs typeface="Gotham HTF Light"/>
            </a:endParaRP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>
                <a:latin typeface="Gotham HTF Light"/>
                <a:cs typeface="Gotham HTF Light"/>
              </a:rPr>
              <a:t>(MLP)</a:t>
            </a:r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F0CC6AC9-EC52-DE55-732C-50D70A8178CA}"/>
              </a:ext>
            </a:extLst>
          </p:cNvPr>
          <p:cNvSpPr/>
          <p:nvPr/>
        </p:nvSpPr>
        <p:spPr>
          <a:xfrm>
            <a:off x="7756981" y="3861048"/>
            <a:ext cx="1080000" cy="1080000"/>
          </a:xfrm>
          <a:prstGeom prst="mathMultiply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DF6605B-B6EC-6C24-F4F9-C625C1C3DAFF}"/>
              </a:ext>
            </a:extLst>
          </p:cNvPr>
          <p:cNvCxnSpPr>
            <a:cxnSpLocks/>
          </p:cNvCxnSpPr>
          <p:nvPr/>
        </p:nvCxnSpPr>
        <p:spPr>
          <a:xfrm>
            <a:off x="8097194" y="1473419"/>
            <a:ext cx="396000" cy="72000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042C3930-45D6-C97C-2495-0441624A32D8}"/>
              </a:ext>
            </a:extLst>
          </p:cNvPr>
          <p:cNvCxnSpPr>
            <a:cxnSpLocks/>
          </p:cNvCxnSpPr>
          <p:nvPr/>
        </p:nvCxnSpPr>
        <p:spPr>
          <a:xfrm flipH="1">
            <a:off x="8097194" y="2714457"/>
            <a:ext cx="396000" cy="72000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6122103C-FEDA-FF8D-F7FB-A4A8DDFCA9E7}"/>
              </a:ext>
            </a:extLst>
          </p:cNvPr>
          <p:cNvSpPr/>
          <p:nvPr/>
        </p:nvSpPr>
        <p:spPr>
          <a:xfrm>
            <a:off x="7755194" y="3861048"/>
            <a:ext cx="1080000" cy="1080000"/>
          </a:xfrm>
          <a:prstGeom prst="mathMultiply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írculo: Vazio 28">
            <a:extLst>
              <a:ext uri="{FF2B5EF4-FFF2-40B4-BE49-F238E27FC236}">
                <a16:creationId xmlns:a16="http://schemas.microsoft.com/office/drawing/2014/main" id="{A96C08DD-BEB0-345B-8140-D72ECA995F2E}"/>
              </a:ext>
            </a:extLst>
          </p:cNvPr>
          <p:cNvSpPr/>
          <p:nvPr/>
        </p:nvSpPr>
        <p:spPr>
          <a:xfrm>
            <a:off x="7845194" y="5107128"/>
            <a:ext cx="900000" cy="900000"/>
          </a:xfrm>
          <a:prstGeom prst="donut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6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11" grpId="0" animBg="1"/>
      <p:bldP spid="3" grpId="0" animBg="1"/>
      <p:bldP spid="7" grpId="0"/>
      <p:bldP spid="12" grpId="0"/>
      <p:bldP spid="19" grpId="0"/>
      <p:bldP spid="24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Convolução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F3E8C8C-DC35-F21E-89E6-8951BD5A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4487"/>
            <a:ext cx="3762375" cy="36290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31099C-8731-A756-4EDA-21164FDE881F}"/>
              </a:ext>
            </a:extLst>
          </p:cNvPr>
          <p:cNvSpPr txBox="1"/>
          <p:nvPr/>
        </p:nvSpPr>
        <p:spPr>
          <a:xfrm>
            <a:off x="383884" y="5243512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Fonte: https://commons.wikimedia.org/wiki/File:Convolution_arithmetic_-_Padding_strides.gif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E62597F-68B6-E016-EE21-90C1A244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60848"/>
            <a:ext cx="3888838" cy="28390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0DF3862-8A01-1820-CEC0-63BC300B9C27}"/>
              </a:ext>
            </a:extLst>
          </p:cNvPr>
          <p:cNvSpPr txBox="1"/>
          <p:nvPr/>
        </p:nvSpPr>
        <p:spPr>
          <a:xfrm>
            <a:off x="5076056" y="1916832"/>
            <a:ext cx="3672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Fonte: https://giphy.com/gifs/blog-daniel-keypoints-i4NjAwytgIRDW</a:t>
            </a:r>
          </a:p>
        </p:txBody>
      </p:sp>
    </p:spTree>
    <p:extLst>
      <p:ext uri="{BB962C8B-B14F-4D97-AF65-F5344CB8AC3E}">
        <p14:creationId xmlns:p14="http://schemas.microsoft.com/office/powerpoint/2010/main" val="6040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Convolução em imagens coloridas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D1B3C8-E00F-B5D7-94AB-7C7F1FDB8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524328" cy="42324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682C5C-269E-C539-0393-68F7132CDA81}"/>
              </a:ext>
            </a:extLst>
          </p:cNvPr>
          <p:cNvSpPr txBox="1"/>
          <p:nvPr/>
        </p:nvSpPr>
        <p:spPr>
          <a:xfrm>
            <a:off x="395536" y="5854096"/>
            <a:ext cx="5760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https://miro.medium.com/v2/resize:fit:1280/1*ciDgQEjViWLnCbmX-EeSrA.gif</a:t>
            </a:r>
          </a:p>
        </p:txBody>
      </p:sp>
    </p:spTree>
    <p:extLst>
      <p:ext uri="{BB962C8B-B14F-4D97-AF65-F5344CB8AC3E}">
        <p14:creationId xmlns:p14="http://schemas.microsoft.com/office/powerpoint/2010/main" val="2450412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Mas para que serve isso?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6207FD-496A-12ED-852B-B6F024AB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08720"/>
            <a:ext cx="3067344" cy="55892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8A7B47A-A5C7-4873-2C3B-2D0A627E4DEE}"/>
              </a:ext>
            </a:extLst>
          </p:cNvPr>
          <p:cNvSpPr txBox="1"/>
          <p:nvPr/>
        </p:nvSpPr>
        <p:spPr>
          <a:xfrm>
            <a:off x="231877" y="647196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https://en.wikipedia.org/wiki/Kernel_(</a:t>
            </a:r>
            <a:r>
              <a:rPr lang="pt-BR" sz="1200" dirty="0" err="1"/>
              <a:t>image_processing</a:t>
            </a:r>
            <a:r>
              <a:rPr lang="pt-BR" sz="1200" dirty="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BC325D-EDF2-669B-C3B0-591BB9BA7856}"/>
              </a:ext>
            </a:extLst>
          </p:cNvPr>
          <p:cNvSpPr txBox="1"/>
          <p:nvPr/>
        </p:nvSpPr>
        <p:spPr>
          <a:xfrm>
            <a:off x="3362796" y="1125020"/>
            <a:ext cx="556753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Serve para achar </a:t>
            </a:r>
            <a:r>
              <a:rPr lang="en-US" dirty="0" err="1">
                <a:latin typeface="Gotham HTF Light"/>
                <a:cs typeface="Gotham HTF Light"/>
              </a:rPr>
              <a:t>bordas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nas</a:t>
            </a:r>
            <a:r>
              <a:rPr lang="en-US" dirty="0">
                <a:latin typeface="Gotham HTF Light"/>
                <a:cs typeface="Gotham HTF Light"/>
              </a:rPr>
              <a:t> imagens;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Serve para </a:t>
            </a:r>
            <a:r>
              <a:rPr lang="en-US" dirty="0" err="1">
                <a:latin typeface="Gotham HTF Light"/>
                <a:cs typeface="Gotham HTF Light"/>
              </a:rPr>
              <a:t>evidenciar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alguma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caracteristica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como</a:t>
            </a:r>
            <a:r>
              <a:rPr lang="en-US" dirty="0">
                <a:latin typeface="Gotham HTF Light"/>
                <a:cs typeface="Gotham HTF Light"/>
              </a:rPr>
              <a:t> o sharpen e o blur;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37C09F3-F2AD-70DB-E44C-F168DB7280BC}"/>
              </a:ext>
            </a:extLst>
          </p:cNvPr>
          <p:cNvSpPr txBox="1"/>
          <p:nvPr/>
        </p:nvSpPr>
        <p:spPr>
          <a:xfrm>
            <a:off x="3362796" y="2852936"/>
            <a:ext cx="556753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E o que </a:t>
            </a:r>
            <a:r>
              <a:rPr lang="en-US" sz="2400" b="1" dirty="0" err="1">
                <a:solidFill>
                  <a:srgbClr val="ED265B"/>
                </a:solidFill>
                <a:latin typeface="Gotham HTF Light"/>
                <a:cs typeface="Gotham HTF Light"/>
              </a:rPr>
              <a:t>isso</a:t>
            </a:r>
            <a:r>
              <a:rPr lang="en-US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b="1" dirty="0" err="1">
                <a:solidFill>
                  <a:srgbClr val="ED265B"/>
                </a:solidFill>
                <a:latin typeface="Gotham HTF Light"/>
                <a:cs typeface="Gotham HTF Light"/>
              </a:rPr>
              <a:t>tem</a:t>
            </a:r>
            <a:r>
              <a:rPr lang="en-US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 a </a:t>
            </a:r>
            <a:r>
              <a:rPr lang="en-US" sz="2400" b="1" dirty="0" err="1">
                <a:solidFill>
                  <a:srgbClr val="ED265B"/>
                </a:solidFill>
                <a:latin typeface="Gotham HTF Light"/>
                <a:cs typeface="Gotham HTF Light"/>
              </a:rPr>
              <a:t>ver</a:t>
            </a:r>
            <a:r>
              <a:rPr lang="en-US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 com CNN?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8B66DF-DDA7-8B85-BB29-4F4B6CD62D47}"/>
              </a:ext>
            </a:extLst>
          </p:cNvPr>
          <p:cNvSpPr txBox="1"/>
          <p:nvPr/>
        </p:nvSpPr>
        <p:spPr>
          <a:xfrm>
            <a:off x="3362796" y="3534384"/>
            <a:ext cx="556753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 CNN </a:t>
            </a:r>
            <a:r>
              <a:rPr lang="en-US" dirty="0" err="1">
                <a:latin typeface="Gotham HTF Light"/>
                <a:cs typeface="Gotham HTF Light"/>
              </a:rPr>
              <a:t>aplica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esses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filtros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convulação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várias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vezes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</a:t>
            </a:r>
            <a:r>
              <a:rPr lang="en-US" dirty="0" err="1">
                <a:latin typeface="Gotham HTF Light"/>
                <a:cs typeface="Gotham HTF Light"/>
              </a:rPr>
              <a:t>treinamento</a:t>
            </a:r>
            <a:r>
              <a:rPr lang="en-US" dirty="0">
                <a:latin typeface="Gotham HTF Light"/>
                <a:cs typeface="Gotham HTF Light"/>
              </a:rPr>
              <a:t> da CNN </a:t>
            </a:r>
            <a:r>
              <a:rPr lang="en-US" dirty="0" err="1">
                <a:latin typeface="Gotham HTF Light"/>
                <a:cs typeface="Gotham HTF Light"/>
              </a:rPr>
              <a:t>consiste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descobrir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quais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 que </a:t>
            </a:r>
            <a:r>
              <a:rPr lang="en-US" dirty="0" err="1">
                <a:latin typeface="Gotham HTF Light"/>
                <a:cs typeface="Gotham HTF Light"/>
              </a:rPr>
              <a:t>mais</a:t>
            </a:r>
            <a:r>
              <a:rPr lang="en-US" dirty="0">
                <a:latin typeface="Gotham HTF Light"/>
                <a:cs typeface="Gotham HTF Light"/>
              </a:rPr>
              <a:t> se </a:t>
            </a:r>
            <a:r>
              <a:rPr lang="en-US" dirty="0" err="1">
                <a:latin typeface="Gotham HTF Light"/>
                <a:cs typeface="Gotham HTF Light"/>
              </a:rPr>
              <a:t>adequam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filtros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329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Pooling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4C28DD-4092-A728-ADAF-582737E73CA7}"/>
              </a:ext>
            </a:extLst>
          </p:cNvPr>
          <p:cNvSpPr txBox="1"/>
          <p:nvPr/>
        </p:nvSpPr>
        <p:spPr>
          <a:xfrm>
            <a:off x="323528" y="980728"/>
            <a:ext cx="828092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Usada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reduzir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dimensão</a:t>
            </a:r>
            <a:r>
              <a:rPr lang="en-US" dirty="0">
                <a:latin typeface="Gotham HTF Light"/>
                <a:cs typeface="Gotham HTF Light"/>
              </a:rPr>
              <a:t> da </a:t>
            </a:r>
            <a:r>
              <a:rPr lang="en-US" dirty="0" err="1">
                <a:latin typeface="Gotham HTF Light"/>
                <a:cs typeface="Gotham HTF Light"/>
              </a:rPr>
              <a:t>imagem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conseguir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discriminar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imagem</a:t>
            </a:r>
            <a:r>
              <a:rPr lang="en-US" dirty="0">
                <a:latin typeface="Gotham HTF Light"/>
                <a:cs typeface="Gotham HTF Light"/>
              </a:rPr>
              <a:t>. </a:t>
            </a:r>
            <a:r>
              <a:rPr lang="en-US" dirty="0" err="1">
                <a:latin typeface="Gotham HTF Light"/>
                <a:cs typeface="Gotham HTF Light"/>
              </a:rPr>
              <a:t>Exemplos</a:t>
            </a:r>
            <a:r>
              <a:rPr lang="en-US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33A1D1-ACC2-4DBB-FC12-A5483C0CA309}"/>
              </a:ext>
            </a:extLst>
          </p:cNvPr>
          <p:cNvSpPr txBox="1"/>
          <p:nvPr/>
        </p:nvSpPr>
        <p:spPr>
          <a:xfrm>
            <a:off x="323528" y="1861097"/>
            <a:ext cx="828092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Max Pooling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3B7DA0-0C4F-AC39-28F3-E90F2DE38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38" y="2500788"/>
            <a:ext cx="5483324" cy="24403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A22C0AD-CD41-4EAD-6CD9-47555BBBC859}"/>
              </a:ext>
            </a:extLst>
          </p:cNvPr>
          <p:cNvSpPr txBox="1"/>
          <p:nvPr/>
        </p:nvSpPr>
        <p:spPr>
          <a:xfrm>
            <a:off x="2123728" y="5168225"/>
            <a:ext cx="5184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https://nico-curti.github.io/NumPyNet/NumPyNet/images/maxpool.gif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7ABE28-5267-A326-538E-976E9DEE1ED9}"/>
              </a:ext>
            </a:extLst>
          </p:cNvPr>
          <p:cNvSpPr txBox="1"/>
          <p:nvPr/>
        </p:nvSpPr>
        <p:spPr>
          <a:xfrm>
            <a:off x="431540" y="5644836"/>
            <a:ext cx="828092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Outros </a:t>
            </a:r>
            <a:r>
              <a:rPr lang="en-US" dirty="0" err="1">
                <a:latin typeface="Gotham HTF Light"/>
                <a:cs typeface="Gotham HTF Light"/>
              </a:rPr>
              <a:t>exemplos</a:t>
            </a:r>
            <a:r>
              <a:rPr lang="en-US" dirty="0">
                <a:latin typeface="Gotham HTF Light"/>
                <a:cs typeface="Gotham HTF Light"/>
              </a:rPr>
              <a:t>: Min Pooling e Average Pooling</a:t>
            </a:r>
          </a:p>
        </p:txBody>
      </p:sp>
    </p:spTree>
    <p:extLst>
      <p:ext uri="{BB962C8B-B14F-4D97-AF65-F5344CB8AC3E}">
        <p14:creationId xmlns:p14="http://schemas.microsoft.com/office/powerpoint/2010/main" val="167085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Função de ativação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22C0AD-CD41-4EAD-6CD9-47555BBBC859}"/>
              </a:ext>
            </a:extLst>
          </p:cNvPr>
          <p:cNvSpPr txBox="1"/>
          <p:nvPr/>
        </p:nvSpPr>
        <p:spPr>
          <a:xfrm>
            <a:off x="1763688" y="6104329"/>
            <a:ext cx="5616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https://upload.wikimedia.org/wikipedia/commons/4/42/ReLU_and_GELU.svg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1E649FC-0DB8-16ED-8906-7C101E988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189" y="961338"/>
            <a:ext cx="5929622" cy="49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Processo Completo da CNN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22C0AD-CD41-4EAD-6CD9-47555BBBC859}"/>
              </a:ext>
            </a:extLst>
          </p:cNvPr>
          <p:cNvSpPr txBox="1"/>
          <p:nvPr/>
        </p:nvSpPr>
        <p:spPr>
          <a:xfrm>
            <a:off x="1763688" y="5203050"/>
            <a:ext cx="6048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https://rstudio-conf-2020.github.io/dl-keras-tf/04-computer-vision-cnns.html#13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830032-FA4D-6998-61BE-08FE5934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77952"/>
            <a:ext cx="8891607" cy="34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temos para hoje?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27EC23-7EDF-4A15-7A06-EC35FD00C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97086"/>
            <a:ext cx="5328592" cy="4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Vamos para Prática!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323528" y="841236"/>
            <a:ext cx="8352928" cy="5770811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Criando um modelo de rede neural sequencial.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 =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keras.Sequential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convolução 2D com 32 filtros de tamanho 5x5, que usa a função de ativação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 tem uma entrada de imagem 2D com altura e largura de 28 pixels e um único canal de cor (escala de cinza).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 keras.layers.Conv2D(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same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pooling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2D que reduz a dimensão da imagem de entrada pela metade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(em ambas as direções - altura e largura) usando uma janela de 2x2 pixels e um passo de 2 pixels.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 camada é adicionada à rede neural após a camada de convolução, o que ajuda a reduzir o número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de parâmetros e a extrair as características mais importantes da imagem.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 keras.layers.MaxPooling2D(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pool_size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strides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convolução 2D com 64 filtros de tamanho 5x5, que usa a função de ativação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 tem uma entrada de imagem 2D com altura e largura de 28 pixels e um único canal de cor (escala de cinza).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 keras.layers.Conv2D(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same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pooling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2D que reduz a dimensão da imagem de entrada pela metade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(em ambas as direções - altura e largura) usando uma janela de 2x2 pixels e um passo de 2 pixels.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 camada é adicionada à rede neural após a camada de convolução, o que ajuda a reduzir o número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de parâmetros e a extrair as características mais importantes da imagem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model2.add(keras.layers.MaxPooling2D(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pool_size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strides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Transforma a imagem no formato de "matriz" em um vetor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keras.layers.Flatten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1024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neuronios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totalmente conectados (Densa) com função de ativação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ReLU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keras.layers.Dense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1024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10 neurônios totalmente conectados (Densa), que calcula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as probabilidades de cada classe usando a função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keras.layers.Dense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Compila o modelo model2 com o otimizador Adam, a função de perda de entropia cruzada categórica esparsa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 a métrica de acurácia. O modelo agora está pronto para ser treinado.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</a:t>
            </a:r>
            <a:r>
              <a:rPr lang="pt-BR" sz="9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'adam'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sparse_categorical_crossentropy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Vamos mostrar como ficou a rede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model2.summary()</a:t>
            </a:r>
          </a:p>
        </p:txBody>
      </p:sp>
    </p:spTree>
    <p:extLst>
      <p:ext uri="{BB962C8B-B14F-4D97-AF65-F5344CB8AC3E}">
        <p14:creationId xmlns:p14="http://schemas.microsoft.com/office/powerpoint/2010/main" val="24423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Vamos para Prática!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228600" y="1415723"/>
            <a:ext cx="8352928" cy="461665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Treinando nosso modelo!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model2.fit(train_images, train_labels, epochs = 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9F3466-D966-F97D-60E7-AD07282824DA}"/>
              </a:ext>
            </a:extLst>
          </p:cNvPr>
          <p:cNvSpPr txBox="1"/>
          <p:nvPr/>
        </p:nvSpPr>
        <p:spPr>
          <a:xfrm>
            <a:off x="228600" y="2222537"/>
            <a:ext cx="8352928" cy="830997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Vamos expandir as dimensões da imagem para verificação de acerto depois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de colocar o modelo a prova 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 = (np.expand_dims(test_images,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test_images.shape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B679043-8935-4A45-782D-FE09A713301E}"/>
              </a:ext>
            </a:extLst>
          </p:cNvPr>
          <p:cNvSpPr txBox="1"/>
          <p:nvPr/>
        </p:nvSpPr>
        <p:spPr>
          <a:xfrm>
            <a:off x="228600" y="3398683"/>
            <a:ext cx="8352928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Vamos testar o modelo!</a:t>
            </a:r>
            <a:endParaRPr lang="en-US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test_loss, test_acc = model.evaluate(test_images, test_labels)</a:t>
            </a:r>
          </a:p>
          <a:p>
            <a:b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(test_loss)</a:t>
            </a:r>
          </a:p>
          <a:p>
            <a:r>
              <a:rPr lang="en-US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(test_acc)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108237-F168-530D-EC50-0F691FB7B21D}"/>
              </a:ext>
            </a:extLst>
          </p:cNvPr>
          <p:cNvSpPr txBox="1"/>
          <p:nvPr/>
        </p:nvSpPr>
        <p:spPr>
          <a:xfrm>
            <a:off x="228600" y="4759495"/>
            <a:ext cx="8352928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Agora vamos por o modelo a prova! Vamos passar imagens e ele vai nos dizer o que é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predictions = model.predict(test_images)</a:t>
            </a:r>
          </a:p>
          <a:p>
            <a:r>
              <a:rPr lang="pt-BR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"Score para o objeto #0 no teste: "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(predictions[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BR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"Classe predita = "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</a:t>
            </a:r>
            <a:r>
              <a:rPr lang="pt-BR" sz="1200" b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(np.argmax(predictions[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])))</a:t>
            </a:r>
          </a:p>
        </p:txBody>
      </p:sp>
    </p:spTree>
    <p:extLst>
      <p:ext uri="{BB962C8B-B14F-4D97-AF65-F5344CB8AC3E}">
        <p14:creationId xmlns:p14="http://schemas.microsoft.com/office/powerpoint/2010/main" val="28718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Algumas verificações: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251520" y="1086410"/>
            <a:ext cx="8352928" cy="4862870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0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Funções para facilitar a visualização</a:t>
            </a:r>
            <a:endParaRPr lang="pt-BR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plot_image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predictions_array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true_label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img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predictions_array, true_label, img = predictions_array[i], true_label[i], img[i]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plt.grid(</a:t>
            </a:r>
            <a:r>
              <a:rPr lang="pt-BR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plt.xticks([])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plt.yticks([])</a:t>
            </a:r>
          </a:p>
          <a:p>
            <a:b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plt.imshow(img, cmap = plt.cm.binary)</a:t>
            </a:r>
          </a:p>
          <a:p>
            <a:b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predicted_label = np.argmax(predictions_array)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BR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(predicted_label == true_label):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 = 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'blue'</a:t>
            </a:r>
            <a:endParaRPr lang="pt-BR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BR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 = 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'red'</a:t>
            </a:r>
            <a:endParaRPr lang="pt-BR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plt.xlabel(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"{} {:2.0f}% ({})"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(predicted_label,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      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*np.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(predictions_array),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      true_label,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      color = color))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t-BR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plot_value_array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predictions_array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true_label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predictions_array, true_label = predictions_array[i], true_label[i]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plt.grid(</a:t>
            </a:r>
            <a:r>
              <a:rPr lang="pt-BR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plt.xticks(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plt.yticks([])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thisplot = plt.bar(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predictions_array, color = 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"#77777777"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plt.ylim([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predicted_label = np.argmax(predictions_array)</a:t>
            </a:r>
          </a:p>
          <a:p>
            <a:b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thisplot[predicted_label].set_color(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'red'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thisplot[true_label].set_color(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'blue'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529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Algumas verificações: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251520" y="1124744"/>
            <a:ext cx="8352928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Vamos verificar quais as imagens que o nosso modelo errou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predictions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</a:t>
            </a:r>
            <a:r>
              <a:rPr lang="pt-BR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np.argmax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predictions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[i]) !=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[i]):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06D41D1-21C0-8787-18DB-DAF7E5FD7FEB}"/>
              </a:ext>
            </a:extLst>
          </p:cNvPr>
          <p:cNvSpPr txBox="1"/>
          <p:nvPr/>
        </p:nvSpPr>
        <p:spPr>
          <a:xfrm>
            <a:off x="251520" y="2387214"/>
            <a:ext cx="8352928" cy="1384995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Agora vamos avaliar os numeros que ele errou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 = 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233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Substitua por um dos indices apontados na celula anterior!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plt.figure(figsize=(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plt.subplot(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plot_image(i, predictions, test_labels, test_images[:,:,:,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plt.subplot(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plot_value_array(i, predictions, test_labels)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DEE998-6093-AC03-9887-771D67E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793273"/>
            <a:ext cx="4824536" cy="27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This presentation was based on Redes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Neurais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Convulacionais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by Prof. Diego Silva</a:t>
            </a:r>
            <a:endParaRPr lang="en-US" sz="1200" b="0" i="0" dirty="0">
              <a:solidFill>
                <a:srgbClr val="5F7D95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5131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E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como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trabalhar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com Imagens?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3B9F97-28E8-9DA1-5577-0603D3949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0" y="1136127"/>
            <a:ext cx="7545519" cy="45857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14569CD-D2CC-A8B1-5E33-DCDEEF906D00}"/>
              </a:ext>
            </a:extLst>
          </p:cNvPr>
          <p:cNvSpPr txBox="1"/>
          <p:nvPr/>
        </p:nvSpPr>
        <p:spPr>
          <a:xfrm>
            <a:off x="6731342" y="5589240"/>
            <a:ext cx="1512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Gotham HTF Light"/>
                <a:cs typeface="Gotham HTF Light"/>
              </a:rPr>
              <a:t>MNIST Dataset  </a:t>
            </a:r>
          </a:p>
          <a:p>
            <a:r>
              <a:rPr lang="en-US" sz="1400" dirty="0">
                <a:latin typeface="Gotham HTF Light"/>
                <a:cs typeface="Gotham HTF Light"/>
              </a:rPr>
              <a:t>Fonte: Wikipedia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751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Caracteristicas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do MNIST</a:t>
            </a:r>
          </a:p>
          <a:p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755510E-B651-5F27-787D-0B4B09120D6C}"/>
              </a:ext>
            </a:extLst>
          </p:cNvPr>
          <p:cNvGrpSpPr/>
          <p:nvPr/>
        </p:nvGrpSpPr>
        <p:grpSpPr>
          <a:xfrm>
            <a:off x="329016" y="1695450"/>
            <a:ext cx="8485969" cy="3467100"/>
            <a:chOff x="323528" y="1141445"/>
            <a:chExt cx="8485969" cy="3467100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EEB3A6D0-61E9-D33E-E77A-83571516E6BF}"/>
                </a:ext>
              </a:extLst>
            </p:cNvPr>
            <p:cNvSpPr txBox="1"/>
            <p:nvPr/>
          </p:nvSpPr>
          <p:spPr>
            <a:xfrm>
              <a:off x="323528" y="1188316"/>
              <a:ext cx="4875994" cy="3373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Possui</a:t>
              </a:r>
              <a:r>
                <a:rPr lang="en-US" dirty="0">
                  <a:latin typeface="Gotham HTF Light"/>
                  <a:cs typeface="Gotham HTF Light"/>
                </a:rPr>
                <a:t> 60.000 dados para </a:t>
              </a:r>
              <a:r>
                <a:rPr lang="en-US" dirty="0" err="1">
                  <a:latin typeface="Gotham HTF Light"/>
                  <a:cs typeface="Gotham HTF Light"/>
                </a:rPr>
                <a:t>treino</a:t>
              </a:r>
              <a:r>
                <a:rPr lang="en-US" dirty="0">
                  <a:latin typeface="Gotham HTF Light"/>
                  <a:cs typeface="Gotham HTF Light"/>
                </a:rPr>
                <a:t>;</a:t>
              </a:r>
            </a:p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Possui</a:t>
              </a:r>
              <a:r>
                <a:rPr lang="en-US" dirty="0">
                  <a:latin typeface="Gotham HTF Light"/>
                  <a:cs typeface="Gotham HTF Light"/>
                </a:rPr>
                <a:t> 10.000 dados para teste;</a:t>
              </a:r>
            </a:p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Foi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escrito</a:t>
              </a:r>
              <a:r>
                <a:rPr lang="en-US" dirty="0">
                  <a:latin typeface="Gotham HTF Light"/>
                  <a:cs typeface="Gotham HTF Light"/>
                </a:rPr>
                <a:t> a </a:t>
              </a:r>
              <a:r>
                <a:rPr lang="en-US" dirty="0" err="1">
                  <a:latin typeface="Gotham HTF Light"/>
                  <a:cs typeface="Gotham HTF Light"/>
                </a:rPr>
                <a:t>mão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por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funcionários</a:t>
              </a:r>
              <a:r>
                <a:rPr lang="en-US" dirty="0">
                  <a:latin typeface="Gotham HTF Light"/>
                  <a:cs typeface="Gotham HTF Light"/>
                </a:rPr>
                <a:t> do United States Census Bureau e </a:t>
              </a:r>
              <a:r>
                <a:rPr lang="en-US" dirty="0" err="1">
                  <a:latin typeface="Gotham HTF Light"/>
                  <a:cs typeface="Gotham HTF Light"/>
                </a:rPr>
                <a:t>por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alunos</a:t>
              </a:r>
              <a:r>
                <a:rPr lang="en-US" dirty="0">
                  <a:latin typeface="Gotham HTF Light"/>
                  <a:cs typeface="Gotham HTF Light"/>
                </a:rPr>
                <a:t> do High School;</a:t>
              </a:r>
            </a:p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Os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digitos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são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centralizados</a:t>
              </a:r>
              <a:r>
                <a:rPr lang="en-US" dirty="0">
                  <a:latin typeface="Gotham HTF Light"/>
                  <a:cs typeface="Gotham HTF Light"/>
                </a:rPr>
                <a:t> num Quadro de 28 x28 pixels;</a:t>
              </a:r>
            </a:p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Estão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todos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em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escala</a:t>
              </a:r>
              <a:r>
                <a:rPr lang="en-US" dirty="0">
                  <a:latin typeface="Gotham HTF Light"/>
                  <a:cs typeface="Gotham HTF Light"/>
                </a:rPr>
                <a:t> de </a:t>
              </a:r>
              <a:r>
                <a:rPr lang="en-US" dirty="0" err="1">
                  <a:latin typeface="Gotham HTF Light"/>
                  <a:cs typeface="Gotham HTF Light"/>
                </a:rPr>
                <a:t>cinza</a:t>
              </a:r>
              <a:r>
                <a:rPr lang="en-US" dirty="0">
                  <a:latin typeface="Gotham HTF Light"/>
                  <a:cs typeface="Gotham HTF Light"/>
                </a:rPr>
                <a:t>;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FAF0AB1-09EF-8EF7-FDA7-6CA07978E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9522" y="1141445"/>
              <a:ext cx="3609975" cy="346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8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Como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diferenciar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os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números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?</a:t>
            </a:r>
          </a:p>
          <a:p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3FFCCF-8858-FDA1-7881-6AF5D8B3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652587"/>
            <a:ext cx="7648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aplicar numa RNA?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CEB283-7C2C-58FF-E750-2479130B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06836"/>
            <a:ext cx="2448272" cy="235137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BD38B48-3F2E-2559-A15E-3327CF11F963}"/>
              </a:ext>
            </a:extLst>
          </p:cNvPr>
          <p:cNvSpPr/>
          <p:nvPr/>
        </p:nvSpPr>
        <p:spPr>
          <a:xfrm>
            <a:off x="4428024" y="107897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981EA23-CB53-8E3F-F34B-6DBA78C4CA0C}"/>
              </a:ext>
            </a:extLst>
          </p:cNvPr>
          <p:cNvSpPr/>
          <p:nvPr/>
        </p:nvSpPr>
        <p:spPr>
          <a:xfrm>
            <a:off x="4428024" y="1554235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6CF945C-27DB-2C97-5105-27F636788887}"/>
              </a:ext>
            </a:extLst>
          </p:cNvPr>
          <p:cNvSpPr/>
          <p:nvPr/>
        </p:nvSpPr>
        <p:spPr>
          <a:xfrm>
            <a:off x="4428024" y="2029492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DCF16DA-7A52-2005-E818-003C052DA991}"/>
              </a:ext>
            </a:extLst>
          </p:cNvPr>
          <p:cNvSpPr/>
          <p:nvPr/>
        </p:nvSpPr>
        <p:spPr>
          <a:xfrm>
            <a:off x="4428024" y="2504749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CAE83B1-B7A8-12DF-002B-DB7A893A583A}"/>
              </a:ext>
            </a:extLst>
          </p:cNvPr>
          <p:cNvSpPr/>
          <p:nvPr/>
        </p:nvSpPr>
        <p:spPr>
          <a:xfrm>
            <a:off x="4428024" y="2980006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81E6656-3ECC-0388-1E99-8AD90CBEF7A4}"/>
              </a:ext>
            </a:extLst>
          </p:cNvPr>
          <p:cNvSpPr/>
          <p:nvPr/>
        </p:nvSpPr>
        <p:spPr>
          <a:xfrm>
            <a:off x="4428024" y="345526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5C193EC-03C4-8993-AA52-DBB3E6701FF2}"/>
              </a:ext>
            </a:extLst>
          </p:cNvPr>
          <p:cNvSpPr/>
          <p:nvPr/>
        </p:nvSpPr>
        <p:spPr>
          <a:xfrm>
            <a:off x="4428024" y="3930520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E02B246-8146-1DEB-10D8-ECC983461D05}"/>
              </a:ext>
            </a:extLst>
          </p:cNvPr>
          <p:cNvSpPr/>
          <p:nvPr/>
        </p:nvSpPr>
        <p:spPr>
          <a:xfrm>
            <a:off x="4428024" y="4405777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2DD41B0-9C17-F1D8-E335-B76C0AF4D3A9}"/>
              </a:ext>
            </a:extLst>
          </p:cNvPr>
          <p:cNvSpPr/>
          <p:nvPr/>
        </p:nvSpPr>
        <p:spPr>
          <a:xfrm>
            <a:off x="4428024" y="4881034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FFF1DA2-279E-100F-4F6D-AE18CCD1D9C2}"/>
              </a:ext>
            </a:extLst>
          </p:cNvPr>
          <p:cNvSpPr/>
          <p:nvPr/>
        </p:nvSpPr>
        <p:spPr>
          <a:xfrm>
            <a:off x="4428024" y="5356291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36F7684-A287-E07E-F23A-CDBADC46C74B}"/>
              </a:ext>
            </a:extLst>
          </p:cNvPr>
          <p:cNvSpPr/>
          <p:nvPr/>
        </p:nvSpPr>
        <p:spPr>
          <a:xfrm>
            <a:off x="4428024" y="5831546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2652EB-7F9A-E4DB-B48F-A657973451FB}"/>
              </a:ext>
            </a:extLst>
          </p:cNvPr>
          <p:cNvSpPr/>
          <p:nvPr/>
        </p:nvSpPr>
        <p:spPr>
          <a:xfrm>
            <a:off x="6732240" y="143901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255E739-6BA7-F50A-E39F-96130559B856}"/>
              </a:ext>
            </a:extLst>
          </p:cNvPr>
          <p:cNvSpPr/>
          <p:nvPr/>
        </p:nvSpPr>
        <p:spPr>
          <a:xfrm>
            <a:off x="6732240" y="189507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77753CC-A0EB-36E6-09C5-B73CD092C55B}"/>
              </a:ext>
            </a:extLst>
          </p:cNvPr>
          <p:cNvSpPr/>
          <p:nvPr/>
        </p:nvSpPr>
        <p:spPr>
          <a:xfrm>
            <a:off x="6732240" y="235112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707A7FD-6FAF-4D87-7610-C937050DF61B}"/>
              </a:ext>
            </a:extLst>
          </p:cNvPr>
          <p:cNvSpPr/>
          <p:nvPr/>
        </p:nvSpPr>
        <p:spPr>
          <a:xfrm>
            <a:off x="6732240" y="280718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F12E26A-3CA5-223A-9A07-0E82CD453126}"/>
              </a:ext>
            </a:extLst>
          </p:cNvPr>
          <p:cNvSpPr/>
          <p:nvPr/>
        </p:nvSpPr>
        <p:spPr>
          <a:xfrm>
            <a:off x="6732240" y="326323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FE2EF76-9A51-8783-96BC-FDC501E3B637}"/>
              </a:ext>
            </a:extLst>
          </p:cNvPr>
          <p:cNvSpPr/>
          <p:nvPr/>
        </p:nvSpPr>
        <p:spPr>
          <a:xfrm>
            <a:off x="6732240" y="371929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85E32E6-B464-0622-CB51-79FA57A77E28}"/>
              </a:ext>
            </a:extLst>
          </p:cNvPr>
          <p:cNvSpPr/>
          <p:nvPr/>
        </p:nvSpPr>
        <p:spPr>
          <a:xfrm>
            <a:off x="6732240" y="417534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169BC3C-4C42-01D5-BBAC-2537A441E125}"/>
              </a:ext>
            </a:extLst>
          </p:cNvPr>
          <p:cNvSpPr/>
          <p:nvPr/>
        </p:nvSpPr>
        <p:spPr>
          <a:xfrm>
            <a:off x="6732240" y="463140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D3E1280-5F5D-B096-8D27-50BAB8927C60}"/>
              </a:ext>
            </a:extLst>
          </p:cNvPr>
          <p:cNvSpPr/>
          <p:nvPr/>
        </p:nvSpPr>
        <p:spPr>
          <a:xfrm>
            <a:off x="6732240" y="508745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DB1A8BE-4352-5BC0-6534-0BB7BBD016B4}"/>
              </a:ext>
            </a:extLst>
          </p:cNvPr>
          <p:cNvSpPr/>
          <p:nvPr/>
        </p:nvSpPr>
        <p:spPr>
          <a:xfrm>
            <a:off x="6732240" y="5543514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7A28B74-B650-7840-6EFD-FEE57F4A40B0}"/>
              </a:ext>
            </a:extLst>
          </p:cNvPr>
          <p:cNvSpPr txBox="1"/>
          <p:nvPr/>
        </p:nvSpPr>
        <p:spPr>
          <a:xfrm>
            <a:off x="3419872" y="105273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1 -&gt;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AA3F4FA-80F8-A732-4A75-1877618F6870}"/>
              </a:ext>
            </a:extLst>
          </p:cNvPr>
          <p:cNvSpPr txBox="1"/>
          <p:nvPr/>
        </p:nvSpPr>
        <p:spPr>
          <a:xfrm>
            <a:off x="3419872" y="1537323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2 -&gt;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CDA664-E01F-7C0B-D54E-A5D350AF5A0B}"/>
              </a:ext>
            </a:extLst>
          </p:cNvPr>
          <p:cNvSpPr txBox="1"/>
          <p:nvPr/>
        </p:nvSpPr>
        <p:spPr>
          <a:xfrm>
            <a:off x="3419872" y="2015082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3 -&gt;</a:t>
            </a:r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E5D298D-08C8-4972-0477-A2FAB71297D2}"/>
              </a:ext>
            </a:extLst>
          </p:cNvPr>
          <p:cNvSpPr txBox="1"/>
          <p:nvPr/>
        </p:nvSpPr>
        <p:spPr>
          <a:xfrm>
            <a:off x="3419872" y="250984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4 -&gt;</a:t>
            </a:r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CB4F0B5-E705-DB9F-4E6D-EFF1C1B09554}"/>
              </a:ext>
            </a:extLst>
          </p:cNvPr>
          <p:cNvSpPr txBox="1"/>
          <p:nvPr/>
        </p:nvSpPr>
        <p:spPr>
          <a:xfrm>
            <a:off x="3419872" y="2941894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5 -&gt;</a:t>
            </a:r>
            <a:endParaRPr lang="pt-BR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0B34B56-C93A-271F-0A3B-53C109D58582}"/>
              </a:ext>
            </a:extLst>
          </p:cNvPr>
          <p:cNvSpPr txBox="1"/>
          <p:nvPr/>
        </p:nvSpPr>
        <p:spPr>
          <a:xfrm>
            <a:off x="3150096" y="5822214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784 -&gt;</a:t>
            </a:r>
            <a:endParaRPr lang="pt-BR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BB0CF56-8BAE-DE4E-23D2-741E55AD3BEA}"/>
              </a:ext>
            </a:extLst>
          </p:cNvPr>
          <p:cNvSpPr txBox="1"/>
          <p:nvPr/>
        </p:nvSpPr>
        <p:spPr>
          <a:xfrm>
            <a:off x="7182524" y="1421160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0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36B80C-A19A-54D3-3623-0DE2EC01A566}"/>
              </a:ext>
            </a:extLst>
          </p:cNvPr>
          <p:cNvSpPr txBox="1"/>
          <p:nvPr/>
        </p:nvSpPr>
        <p:spPr>
          <a:xfrm>
            <a:off x="7182524" y="1871066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1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63C41EB-2197-8251-61BE-9C2DAF7E06F1}"/>
              </a:ext>
            </a:extLst>
          </p:cNvPr>
          <p:cNvSpPr txBox="1"/>
          <p:nvPr/>
        </p:nvSpPr>
        <p:spPr>
          <a:xfrm>
            <a:off x="7182524" y="2293822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2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E9DD0E7-5796-8FC2-D787-F76491EE307F}"/>
              </a:ext>
            </a:extLst>
          </p:cNvPr>
          <p:cNvSpPr txBox="1"/>
          <p:nvPr/>
        </p:nvSpPr>
        <p:spPr>
          <a:xfrm>
            <a:off x="7182524" y="2797878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3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8B7E29E-A227-BFB8-DDC0-372B6168AE24}"/>
              </a:ext>
            </a:extLst>
          </p:cNvPr>
          <p:cNvSpPr txBox="1"/>
          <p:nvPr/>
        </p:nvSpPr>
        <p:spPr>
          <a:xfrm>
            <a:off x="7182524" y="3229926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4</a:t>
            </a:r>
            <a:endParaRPr lang="pt-BR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A3C5B3A-E859-FFCB-0E00-7681E7265D65}"/>
              </a:ext>
            </a:extLst>
          </p:cNvPr>
          <p:cNvSpPr txBox="1"/>
          <p:nvPr/>
        </p:nvSpPr>
        <p:spPr>
          <a:xfrm>
            <a:off x="7182524" y="3671266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5</a:t>
            </a:r>
            <a:endParaRPr lang="pt-BR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60CD440-163F-061F-FA86-B3CFEBDEAA42}"/>
              </a:ext>
            </a:extLst>
          </p:cNvPr>
          <p:cNvSpPr txBox="1"/>
          <p:nvPr/>
        </p:nvSpPr>
        <p:spPr>
          <a:xfrm>
            <a:off x="7182524" y="4175322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6</a:t>
            </a:r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7224D4C-A7AD-1E8B-13F6-1E2BE6EAD1C1}"/>
              </a:ext>
            </a:extLst>
          </p:cNvPr>
          <p:cNvSpPr txBox="1"/>
          <p:nvPr/>
        </p:nvSpPr>
        <p:spPr>
          <a:xfrm>
            <a:off x="7182524" y="4598078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7</a:t>
            </a:r>
            <a:endParaRPr lang="pt-BR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19C2C29-425A-A053-70F2-A15E7AA07511}"/>
              </a:ext>
            </a:extLst>
          </p:cNvPr>
          <p:cNvSpPr txBox="1"/>
          <p:nvPr/>
        </p:nvSpPr>
        <p:spPr>
          <a:xfrm>
            <a:off x="7182524" y="5102134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8</a:t>
            </a:r>
            <a:endParaRPr lang="pt-BR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8CB4987-F2DC-8BBE-3905-0654E5CBB7B4}"/>
              </a:ext>
            </a:extLst>
          </p:cNvPr>
          <p:cNvSpPr txBox="1"/>
          <p:nvPr/>
        </p:nvSpPr>
        <p:spPr>
          <a:xfrm>
            <a:off x="7182524" y="5534182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9</a:t>
            </a:r>
            <a:endParaRPr lang="pt-BR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A85E8AC-1F46-03AB-B530-FA823C22356E}"/>
              </a:ext>
            </a:extLst>
          </p:cNvPr>
          <p:cNvCxnSpPr>
            <a:stCxn id="5" idx="6"/>
            <a:endCxn id="24" idx="2"/>
          </p:cNvCxnSpPr>
          <p:nvPr/>
        </p:nvCxnSpPr>
        <p:spPr>
          <a:xfrm>
            <a:off x="4788024" y="1258978"/>
            <a:ext cx="1944216" cy="36004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3302B7DE-50F0-158F-CE57-C9AC260887DB}"/>
              </a:ext>
            </a:extLst>
          </p:cNvPr>
          <p:cNvCxnSpPr>
            <a:stCxn id="5" idx="6"/>
            <a:endCxn id="25" idx="2"/>
          </p:cNvCxnSpPr>
          <p:nvPr/>
        </p:nvCxnSpPr>
        <p:spPr>
          <a:xfrm>
            <a:off x="4788024" y="1258978"/>
            <a:ext cx="1944216" cy="81609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2E0CE86D-E14B-78BC-C44A-CD7B59EA2106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4788024" y="1258978"/>
            <a:ext cx="1944216" cy="172820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97E877B8-FE0C-0CF2-1EFA-69182F703308}"/>
              </a:ext>
            </a:extLst>
          </p:cNvPr>
          <p:cNvCxnSpPr>
            <a:cxnSpLocks/>
            <a:stCxn id="5" idx="6"/>
            <a:endCxn id="28" idx="2"/>
          </p:cNvCxnSpPr>
          <p:nvPr/>
        </p:nvCxnSpPr>
        <p:spPr>
          <a:xfrm>
            <a:off x="4788024" y="1258978"/>
            <a:ext cx="1944216" cy="218426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CE4C78B-9148-0010-9BA4-CF2EF5838E7D}"/>
              </a:ext>
            </a:extLst>
          </p:cNvPr>
          <p:cNvCxnSpPr>
            <a:cxnSpLocks/>
            <a:stCxn id="5" idx="6"/>
            <a:endCxn id="29" idx="2"/>
          </p:cNvCxnSpPr>
          <p:nvPr/>
        </p:nvCxnSpPr>
        <p:spPr>
          <a:xfrm>
            <a:off x="4788024" y="1258978"/>
            <a:ext cx="1944216" cy="264031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616171B0-07F2-4A77-F7F8-02EA22B5911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4788024" y="1258978"/>
            <a:ext cx="1944216" cy="309637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E5FF1661-2F3F-6E6A-3EBA-5520AC5A4963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4788024" y="1258978"/>
            <a:ext cx="1944216" cy="355242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A5504FF-FB67-AE70-1DFF-59A46CDB159A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>
            <a:off x="4788024" y="1258978"/>
            <a:ext cx="1944216" cy="400848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F853C35-104B-1F72-8B98-04595193A000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4788024" y="1258978"/>
            <a:ext cx="1944216" cy="446453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451225B5-732C-6629-F26D-B3F433E4AD5B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788024" y="1258978"/>
            <a:ext cx="1944216" cy="127215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34DA7098-1EAE-4B2D-86DF-26C48B6E44AC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 flipV="1">
            <a:off x="4788024" y="1619018"/>
            <a:ext cx="1944216" cy="11521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C7EFBF6B-FBCF-4E18-99EB-847A2251D061}"/>
              </a:ext>
            </a:extLst>
          </p:cNvPr>
          <p:cNvCxnSpPr>
            <a:cxnSpLocks/>
            <a:stCxn id="6" idx="6"/>
            <a:endCxn id="25" idx="2"/>
          </p:cNvCxnSpPr>
          <p:nvPr/>
        </p:nvCxnSpPr>
        <p:spPr>
          <a:xfrm>
            <a:off x="4788024" y="1734235"/>
            <a:ext cx="1944216" cy="34083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BAE6AF9E-1B73-1772-2904-FBA150640DEB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4788024" y="1734235"/>
            <a:ext cx="1944216" cy="125294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FF2B1C0-E3C7-983A-295F-ED33505FE2B3}"/>
              </a:ext>
            </a:extLst>
          </p:cNvPr>
          <p:cNvCxnSpPr>
            <a:cxnSpLocks/>
            <a:stCxn id="6" idx="6"/>
            <a:endCxn id="28" idx="2"/>
          </p:cNvCxnSpPr>
          <p:nvPr/>
        </p:nvCxnSpPr>
        <p:spPr>
          <a:xfrm>
            <a:off x="4788024" y="1734235"/>
            <a:ext cx="1944216" cy="170900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81CFE7F1-C4BF-A60C-87EF-912DF2A1480C}"/>
              </a:ext>
            </a:extLst>
          </p:cNvPr>
          <p:cNvCxnSpPr>
            <a:cxnSpLocks/>
            <a:stCxn id="6" idx="6"/>
            <a:endCxn id="29" idx="2"/>
          </p:cNvCxnSpPr>
          <p:nvPr/>
        </p:nvCxnSpPr>
        <p:spPr>
          <a:xfrm>
            <a:off x="4788024" y="1734235"/>
            <a:ext cx="1944216" cy="216505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E3E3BDCF-E9DC-A107-C87A-BDFDBA2725A0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788024" y="1734235"/>
            <a:ext cx="1944216" cy="262111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D060C163-9321-4ABF-55BF-E550BD3575D5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4788024" y="1734235"/>
            <a:ext cx="1944216" cy="307716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E786E870-E3D7-0122-CA74-10FD78533343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4788024" y="1734235"/>
            <a:ext cx="1944216" cy="353322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BD0BEA16-3D8B-843D-7B8A-2A2E519DDAE0}"/>
              </a:ext>
            </a:extLst>
          </p:cNvPr>
          <p:cNvCxnSpPr>
            <a:cxnSpLocks/>
            <a:stCxn id="6" idx="6"/>
            <a:endCxn id="33" idx="2"/>
          </p:cNvCxnSpPr>
          <p:nvPr/>
        </p:nvCxnSpPr>
        <p:spPr>
          <a:xfrm>
            <a:off x="4788024" y="1734235"/>
            <a:ext cx="1944216" cy="398927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244618E5-C50A-10A0-97DD-7EB88B015B27}"/>
              </a:ext>
            </a:extLst>
          </p:cNvPr>
          <p:cNvCxnSpPr>
            <a:cxnSpLocks/>
            <a:stCxn id="6" idx="6"/>
            <a:endCxn id="26" idx="2"/>
          </p:cNvCxnSpPr>
          <p:nvPr/>
        </p:nvCxnSpPr>
        <p:spPr>
          <a:xfrm>
            <a:off x="4788024" y="1734235"/>
            <a:ext cx="1944216" cy="79689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>
            <a:extLst>
              <a:ext uri="{FF2B5EF4-FFF2-40B4-BE49-F238E27FC236}">
                <a16:creationId xmlns:a16="http://schemas.microsoft.com/office/drawing/2014/main" id="{DD8EEDEB-7948-157C-54C4-6E47100EF826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788024" y="1619018"/>
            <a:ext cx="1944216" cy="59047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2EE37FD0-C1E4-9155-86C1-F17CE5DA93A3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788024" y="2075073"/>
            <a:ext cx="1944216" cy="13441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de Seta Reta 124">
            <a:extLst>
              <a:ext uri="{FF2B5EF4-FFF2-40B4-BE49-F238E27FC236}">
                <a16:creationId xmlns:a16="http://schemas.microsoft.com/office/drawing/2014/main" id="{5528B93F-07FD-EC33-ECF6-4E08B5D617D2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>
            <a:off x="4788024" y="2209492"/>
            <a:ext cx="1944216" cy="77769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de Seta Reta 125">
            <a:extLst>
              <a:ext uri="{FF2B5EF4-FFF2-40B4-BE49-F238E27FC236}">
                <a16:creationId xmlns:a16="http://schemas.microsoft.com/office/drawing/2014/main" id="{C3E10BCD-5769-907D-5C8F-265B52F411FB}"/>
              </a:ext>
            </a:extLst>
          </p:cNvPr>
          <p:cNvCxnSpPr>
            <a:cxnSpLocks/>
            <a:stCxn id="11" idx="6"/>
            <a:endCxn id="28" idx="2"/>
          </p:cNvCxnSpPr>
          <p:nvPr/>
        </p:nvCxnSpPr>
        <p:spPr>
          <a:xfrm>
            <a:off x="4788024" y="2209492"/>
            <a:ext cx="1944216" cy="123374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de Seta Reta 126">
            <a:extLst>
              <a:ext uri="{FF2B5EF4-FFF2-40B4-BE49-F238E27FC236}">
                <a16:creationId xmlns:a16="http://schemas.microsoft.com/office/drawing/2014/main" id="{FC3BAC17-D036-0A22-1289-C1B0A69FC7EC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4788024" y="2209492"/>
            <a:ext cx="1944216" cy="168980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EC49F8E5-63C9-19F6-89CA-84215BBA3A53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4788024" y="2209492"/>
            <a:ext cx="1944216" cy="260191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285EAD38-902C-0933-9936-5888531D6161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>
            <a:off x="4788024" y="2209492"/>
            <a:ext cx="1944216" cy="214585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de Seta Reta 129">
            <a:extLst>
              <a:ext uri="{FF2B5EF4-FFF2-40B4-BE49-F238E27FC236}">
                <a16:creationId xmlns:a16="http://schemas.microsoft.com/office/drawing/2014/main" id="{B7B21F53-A639-C41F-AC05-E4FF886A766A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4788024" y="2209492"/>
            <a:ext cx="1944216" cy="305796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80795C64-079A-B19D-25A0-6E64EC3E1083}"/>
              </a:ext>
            </a:extLst>
          </p:cNvPr>
          <p:cNvCxnSpPr>
            <a:cxnSpLocks/>
            <a:stCxn id="11" idx="6"/>
            <a:endCxn id="33" idx="2"/>
          </p:cNvCxnSpPr>
          <p:nvPr/>
        </p:nvCxnSpPr>
        <p:spPr>
          <a:xfrm>
            <a:off x="4788024" y="2209492"/>
            <a:ext cx="1944216" cy="351402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09C6B138-18EA-CB7E-7035-12A327C3655D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788024" y="2209492"/>
            <a:ext cx="1944216" cy="32163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de Seta Reta 154">
            <a:extLst>
              <a:ext uri="{FF2B5EF4-FFF2-40B4-BE49-F238E27FC236}">
                <a16:creationId xmlns:a16="http://schemas.microsoft.com/office/drawing/2014/main" id="{B60CC209-4125-425B-D131-1B4C86A17B0A}"/>
              </a:ext>
            </a:extLst>
          </p:cNvPr>
          <p:cNvCxnSpPr>
            <a:cxnSpLocks/>
            <a:stCxn id="14" idx="6"/>
            <a:endCxn id="24" idx="2"/>
          </p:cNvCxnSpPr>
          <p:nvPr/>
        </p:nvCxnSpPr>
        <p:spPr>
          <a:xfrm flipV="1">
            <a:off x="4788024" y="1619018"/>
            <a:ext cx="1944216" cy="106573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de Seta Reta 155">
            <a:extLst>
              <a:ext uri="{FF2B5EF4-FFF2-40B4-BE49-F238E27FC236}">
                <a16:creationId xmlns:a16="http://schemas.microsoft.com/office/drawing/2014/main" id="{13773EF8-10C1-7D3F-3D4F-7DF0425369E7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788024" y="2075073"/>
            <a:ext cx="1944216" cy="60967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de Seta Reta 156">
            <a:extLst>
              <a:ext uri="{FF2B5EF4-FFF2-40B4-BE49-F238E27FC236}">
                <a16:creationId xmlns:a16="http://schemas.microsoft.com/office/drawing/2014/main" id="{8BBE56F1-AC0D-A1A8-D278-A0FF1BB7C3AA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>
            <a:off x="4788024" y="2684749"/>
            <a:ext cx="1944216" cy="30243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de Seta Reta 157">
            <a:extLst>
              <a:ext uri="{FF2B5EF4-FFF2-40B4-BE49-F238E27FC236}">
                <a16:creationId xmlns:a16="http://schemas.microsoft.com/office/drawing/2014/main" id="{AB216DA7-4017-F969-C16B-09FD70D10A89}"/>
              </a:ext>
            </a:extLst>
          </p:cNvPr>
          <p:cNvCxnSpPr>
            <a:cxnSpLocks/>
            <a:stCxn id="14" idx="6"/>
            <a:endCxn id="28" idx="2"/>
          </p:cNvCxnSpPr>
          <p:nvPr/>
        </p:nvCxnSpPr>
        <p:spPr>
          <a:xfrm>
            <a:off x="4788024" y="2684749"/>
            <a:ext cx="1944216" cy="75848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de Seta Reta 158">
            <a:extLst>
              <a:ext uri="{FF2B5EF4-FFF2-40B4-BE49-F238E27FC236}">
                <a16:creationId xmlns:a16="http://schemas.microsoft.com/office/drawing/2014/main" id="{4C22B60E-954D-8B6C-A053-78CD90649658}"/>
              </a:ext>
            </a:extLst>
          </p:cNvPr>
          <p:cNvCxnSpPr>
            <a:cxnSpLocks/>
            <a:stCxn id="14" idx="6"/>
            <a:endCxn id="29" idx="2"/>
          </p:cNvCxnSpPr>
          <p:nvPr/>
        </p:nvCxnSpPr>
        <p:spPr>
          <a:xfrm>
            <a:off x="4788024" y="2684749"/>
            <a:ext cx="1944216" cy="121454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de Seta Reta 159">
            <a:extLst>
              <a:ext uri="{FF2B5EF4-FFF2-40B4-BE49-F238E27FC236}">
                <a16:creationId xmlns:a16="http://schemas.microsoft.com/office/drawing/2014/main" id="{96045EE0-B44B-50D4-04AD-841207176EEC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>
            <a:off x="4788024" y="2684749"/>
            <a:ext cx="1944216" cy="167059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de Seta Reta 160">
            <a:extLst>
              <a:ext uri="{FF2B5EF4-FFF2-40B4-BE49-F238E27FC236}">
                <a16:creationId xmlns:a16="http://schemas.microsoft.com/office/drawing/2014/main" id="{87C74D34-10EE-FC8E-BA7A-7D38656CAAE7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4788024" y="2684749"/>
            <a:ext cx="1944216" cy="212665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777190F8-78E8-ED3C-1631-E58035C2518B}"/>
              </a:ext>
            </a:extLst>
          </p:cNvPr>
          <p:cNvCxnSpPr>
            <a:cxnSpLocks/>
            <a:stCxn id="14" idx="6"/>
            <a:endCxn id="32" idx="2"/>
          </p:cNvCxnSpPr>
          <p:nvPr/>
        </p:nvCxnSpPr>
        <p:spPr>
          <a:xfrm>
            <a:off x="4788024" y="2684749"/>
            <a:ext cx="1944216" cy="258270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de Seta Reta 162">
            <a:extLst>
              <a:ext uri="{FF2B5EF4-FFF2-40B4-BE49-F238E27FC236}">
                <a16:creationId xmlns:a16="http://schemas.microsoft.com/office/drawing/2014/main" id="{EAA781FB-AD1B-B7F8-367A-A7D34055330F}"/>
              </a:ext>
            </a:extLst>
          </p:cNvPr>
          <p:cNvCxnSpPr>
            <a:cxnSpLocks/>
            <a:stCxn id="14" idx="6"/>
            <a:endCxn id="33" idx="2"/>
          </p:cNvCxnSpPr>
          <p:nvPr/>
        </p:nvCxnSpPr>
        <p:spPr>
          <a:xfrm>
            <a:off x="4788024" y="2684749"/>
            <a:ext cx="1944216" cy="303876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de Seta Reta 163">
            <a:extLst>
              <a:ext uri="{FF2B5EF4-FFF2-40B4-BE49-F238E27FC236}">
                <a16:creationId xmlns:a16="http://schemas.microsoft.com/office/drawing/2014/main" id="{B154160D-2A8C-40A5-E9E8-85CD87F92A74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4788024" y="2531128"/>
            <a:ext cx="1944216" cy="15362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de Seta Reta 186">
            <a:extLst>
              <a:ext uri="{FF2B5EF4-FFF2-40B4-BE49-F238E27FC236}">
                <a16:creationId xmlns:a16="http://schemas.microsoft.com/office/drawing/2014/main" id="{CDD59C18-B938-8E33-8129-87BDBD35E9E5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 flipV="1">
            <a:off x="4788024" y="1619018"/>
            <a:ext cx="1944216" cy="154098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de Seta Reta 189">
            <a:extLst>
              <a:ext uri="{FF2B5EF4-FFF2-40B4-BE49-F238E27FC236}">
                <a16:creationId xmlns:a16="http://schemas.microsoft.com/office/drawing/2014/main" id="{FC2A9DC6-0D3A-C11E-4A65-DFE4B95E113C}"/>
              </a:ext>
            </a:extLst>
          </p:cNvPr>
          <p:cNvCxnSpPr>
            <a:cxnSpLocks/>
            <a:stCxn id="16" idx="6"/>
            <a:endCxn id="25" idx="2"/>
          </p:cNvCxnSpPr>
          <p:nvPr/>
        </p:nvCxnSpPr>
        <p:spPr>
          <a:xfrm flipV="1">
            <a:off x="4788024" y="2075073"/>
            <a:ext cx="1944216" cy="108493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de Seta Reta 192">
            <a:extLst>
              <a:ext uri="{FF2B5EF4-FFF2-40B4-BE49-F238E27FC236}">
                <a16:creationId xmlns:a16="http://schemas.microsoft.com/office/drawing/2014/main" id="{7A794427-3ABE-1A91-9729-1EDD7EB86F16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4788024" y="2531128"/>
            <a:ext cx="1944216" cy="62887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de Seta Reta 195">
            <a:extLst>
              <a:ext uri="{FF2B5EF4-FFF2-40B4-BE49-F238E27FC236}">
                <a16:creationId xmlns:a16="http://schemas.microsoft.com/office/drawing/2014/main" id="{720C8226-8A78-AFB4-0F6C-9707306350BC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4788024" y="2987183"/>
            <a:ext cx="1944216" cy="17282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de Seta Reta 198">
            <a:extLst>
              <a:ext uri="{FF2B5EF4-FFF2-40B4-BE49-F238E27FC236}">
                <a16:creationId xmlns:a16="http://schemas.microsoft.com/office/drawing/2014/main" id="{920965EC-2944-3803-B708-6FACA2677364}"/>
              </a:ext>
            </a:extLst>
          </p:cNvPr>
          <p:cNvCxnSpPr>
            <a:cxnSpLocks/>
            <a:stCxn id="16" idx="6"/>
            <a:endCxn id="28" idx="2"/>
          </p:cNvCxnSpPr>
          <p:nvPr/>
        </p:nvCxnSpPr>
        <p:spPr>
          <a:xfrm>
            <a:off x="4788024" y="3160006"/>
            <a:ext cx="1944216" cy="28323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de Seta Reta 205">
            <a:extLst>
              <a:ext uri="{FF2B5EF4-FFF2-40B4-BE49-F238E27FC236}">
                <a16:creationId xmlns:a16="http://schemas.microsoft.com/office/drawing/2014/main" id="{040C80F9-89ED-826C-FA4B-668A3D4AC784}"/>
              </a:ext>
            </a:extLst>
          </p:cNvPr>
          <p:cNvCxnSpPr>
            <a:cxnSpLocks/>
            <a:stCxn id="16" idx="6"/>
            <a:endCxn id="29" idx="2"/>
          </p:cNvCxnSpPr>
          <p:nvPr/>
        </p:nvCxnSpPr>
        <p:spPr>
          <a:xfrm>
            <a:off x="4788024" y="3160006"/>
            <a:ext cx="1944216" cy="73928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de Seta Reta 208">
            <a:extLst>
              <a:ext uri="{FF2B5EF4-FFF2-40B4-BE49-F238E27FC236}">
                <a16:creationId xmlns:a16="http://schemas.microsoft.com/office/drawing/2014/main" id="{80777B0D-5EF6-81D2-A3B2-7FC3B84B219E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>
            <a:off x="4788024" y="3160006"/>
            <a:ext cx="1944216" cy="119534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de Seta Reta 211">
            <a:extLst>
              <a:ext uri="{FF2B5EF4-FFF2-40B4-BE49-F238E27FC236}">
                <a16:creationId xmlns:a16="http://schemas.microsoft.com/office/drawing/2014/main" id="{D4F68D53-0672-F8FF-1084-B46CBFF9F029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4788024" y="3160006"/>
            <a:ext cx="1944216" cy="165139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de Seta Reta 214">
            <a:extLst>
              <a:ext uri="{FF2B5EF4-FFF2-40B4-BE49-F238E27FC236}">
                <a16:creationId xmlns:a16="http://schemas.microsoft.com/office/drawing/2014/main" id="{C4D266D5-356E-0ECE-C68A-B943BBD89F36}"/>
              </a:ext>
            </a:extLst>
          </p:cNvPr>
          <p:cNvCxnSpPr>
            <a:cxnSpLocks/>
            <a:stCxn id="16" idx="6"/>
            <a:endCxn id="32" idx="2"/>
          </p:cNvCxnSpPr>
          <p:nvPr/>
        </p:nvCxnSpPr>
        <p:spPr>
          <a:xfrm>
            <a:off x="4788024" y="3160006"/>
            <a:ext cx="1944216" cy="210745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de Seta Reta 217">
            <a:extLst>
              <a:ext uri="{FF2B5EF4-FFF2-40B4-BE49-F238E27FC236}">
                <a16:creationId xmlns:a16="http://schemas.microsoft.com/office/drawing/2014/main" id="{BDC57D74-81CF-E4AD-DD45-B4F05AC93BB9}"/>
              </a:ext>
            </a:extLst>
          </p:cNvPr>
          <p:cNvCxnSpPr>
            <a:cxnSpLocks/>
            <a:stCxn id="16" idx="6"/>
            <a:endCxn id="33" idx="2"/>
          </p:cNvCxnSpPr>
          <p:nvPr/>
        </p:nvCxnSpPr>
        <p:spPr>
          <a:xfrm>
            <a:off x="4788024" y="3160006"/>
            <a:ext cx="1944216" cy="256350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>
            <a:extLst>
              <a:ext uri="{FF2B5EF4-FFF2-40B4-BE49-F238E27FC236}">
                <a16:creationId xmlns:a16="http://schemas.microsoft.com/office/drawing/2014/main" id="{5B489233-3C19-00AB-8F06-C120EE4A1EF0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4788024" y="1619018"/>
            <a:ext cx="1944216" cy="201624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>
            <a:extLst>
              <a:ext uri="{FF2B5EF4-FFF2-40B4-BE49-F238E27FC236}">
                <a16:creationId xmlns:a16="http://schemas.microsoft.com/office/drawing/2014/main" id="{76B767AF-E0F4-8C96-1179-31B94B76E54C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 flipV="1">
            <a:off x="4788024" y="2075073"/>
            <a:ext cx="1944216" cy="156019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>
            <a:extLst>
              <a:ext uri="{FF2B5EF4-FFF2-40B4-BE49-F238E27FC236}">
                <a16:creationId xmlns:a16="http://schemas.microsoft.com/office/drawing/2014/main" id="{CBC7986F-7A88-AA13-991C-A8FB3B152714}"/>
              </a:ext>
            </a:extLst>
          </p:cNvPr>
          <p:cNvCxnSpPr>
            <a:cxnSpLocks/>
            <a:stCxn id="18" idx="6"/>
            <a:endCxn id="26" idx="2"/>
          </p:cNvCxnSpPr>
          <p:nvPr/>
        </p:nvCxnSpPr>
        <p:spPr>
          <a:xfrm flipV="1">
            <a:off x="4788024" y="2531128"/>
            <a:ext cx="1944216" cy="110413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0AD44B9C-DD14-8F6A-0C83-DE06C720550C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 flipV="1">
            <a:off x="4788024" y="2987183"/>
            <a:ext cx="1944216" cy="64808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de Seta Reta 228">
            <a:extLst>
              <a:ext uri="{FF2B5EF4-FFF2-40B4-BE49-F238E27FC236}">
                <a16:creationId xmlns:a16="http://schemas.microsoft.com/office/drawing/2014/main" id="{E23EB712-340A-5EB7-FBA0-1D60F30E19F6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 flipV="1">
            <a:off x="4788024" y="3443238"/>
            <a:ext cx="1944216" cy="19202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de Seta Reta 230">
            <a:extLst>
              <a:ext uri="{FF2B5EF4-FFF2-40B4-BE49-F238E27FC236}">
                <a16:creationId xmlns:a16="http://schemas.microsoft.com/office/drawing/2014/main" id="{77E2E06F-1071-6387-AA88-02ED7D3AC78F}"/>
              </a:ext>
            </a:extLst>
          </p:cNvPr>
          <p:cNvCxnSpPr>
            <a:cxnSpLocks/>
            <a:stCxn id="18" idx="6"/>
            <a:endCxn id="29" idx="2"/>
          </p:cNvCxnSpPr>
          <p:nvPr/>
        </p:nvCxnSpPr>
        <p:spPr>
          <a:xfrm>
            <a:off x="4788024" y="3635263"/>
            <a:ext cx="1944216" cy="26403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>
            <a:extLst>
              <a:ext uri="{FF2B5EF4-FFF2-40B4-BE49-F238E27FC236}">
                <a16:creationId xmlns:a16="http://schemas.microsoft.com/office/drawing/2014/main" id="{1CB1C76D-D968-E857-E157-2CD663D4AF5C}"/>
              </a:ext>
            </a:extLst>
          </p:cNvPr>
          <p:cNvCxnSpPr>
            <a:cxnSpLocks/>
            <a:stCxn id="18" idx="6"/>
            <a:endCxn id="30" idx="2"/>
          </p:cNvCxnSpPr>
          <p:nvPr/>
        </p:nvCxnSpPr>
        <p:spPr>
          <a:xfrm>
            <a:off x="4788024" y="3635263"/>
            <a:ext cx="1944216" cy="72008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de Seta Reta 234">
            <a:extLst>
              <a:ext uri="{FF2B5EF4-FFF2-40B4-BE49-F238E27FC236}">
                <a16:creationId xmlns:a16="http://schemas.microsoft.com/office/drawing/2014/main" id="{38A53FAC-C0D2-DC97-2509-D47DC6208517}"/>
              </a:ext>
            </a:extLst>
          </p:cNvPr>
          <p:cNvCxnSpPr>
            <a:cxnSpLocks/>
            <a:stCxn id="18" idx="6"/>
            <a:endCxn id="31" idx="2"/>
          </p:cNvCxnSpPr>
          <p:nvPr/>
        </p:nvCxnSpPr>
        <p:spPr>
          <a:xfrm>
            <a:off x="4788024" y="3635263"/>
            <a:ext cx="1944216" cy="117614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DBBD3317-0DD3-5BD6-FCB7-5ACDCE73C30A}"/>
              </a:ext>
            </a:extLst>
          </p:cNvPr>
          <p:cNvCxnSpPr>
            <a:cxnSpLocks/>
            <a:stCxn id="18" idx="6"/>
            <a:endCxn id="32" idx="2"/>
          </p:cNvCxnSpPr>
          <p:nvPr/>
        </p:nvCxnSpPr>
        <p:spPr>
          <a:xfrm>
            <a:off x="4788024" y="3635263"/>
            <a:ext cx="1944216" cy="163219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 de Seta Reta 238">
            <a:extLst>
              <a:ext uri="{FF2B5EF4-FFF2-40B4-BE49-F238E27FC236}">
                <a16:creationId xmlns:a16="http://schemas.microsoft.com/office/drawing/2014/main" id="{A677774B-1898-D378-2557-159C1063C909}"/>
              </a:ext>
            </a:extLst>
          </p:cNvPr>
          <p:cNvCxnSpPr>
            <a:cxnSpLocks/>
            <a:stCxn id="18" idx="6"/>
            <a:endCxn id="33" idx="2"/>
          </p:cNvCxnSpPr>
          <p:nvPr/>
        </p:nvCxnSpPr>
        <p:spPr>
          <a:xfrm>
            <a:off x="4788024" y="3635263"/>
            <a:ext cx="1944216" cy="208825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0EA93ABC-6E43-AE73-01FE-6E7F3B5055CA}"/>
              </a:ext>
            </a:extLst>
          </p:cNvPr>
          <p:cNvSpPr txBox="1"/>
          <p:nvPr/>
        </p:nvSpPr>
        <p:spPr>
          <a:xfrm>
            <a:off x="3419872" y="3445950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6 -&gt;</a:t>
            </a:r>
            <a:endParaRPr lang="pt-BR" dirty="0"/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35E0D449-EFC8-59C2-CB9C-1FA47B07E65E}"/>
              </a:ext>
            </a:extLst>
          </p:cNvPr>
          <p:cNvSpPr txBox="1"/>
          <p:nvPr/>
        </p:nvSpPr>
        <p:spPr>
          <a:xfrm>
            <a:off x="3419872" y="395000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6 -&gt;</a:t>
            </a:r>
            <a:endParaRPr lang="pt-BR" dirty="0"/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416611A5-815B-725F-DCBA-684642FA3EB1}"/>
              </a:ext>
            </a:extLst>
          </p:cNvPr>
          <p:cNvSpPr txBox="1"/>
          <p:nvPr/>
        </p:nvSpPr>
        <p:spPr>
          <a:xfrm>
            <a:off x="3419872" y="439134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6 -&gt;</a:t>
            </a:r>
            <a:endParaRPr lang="pt-BR" dirty="0"/>
          </a:p>
        </p:txBody>
      </p:sp>
      <p:cxnSp>
        <p:nvCxnSpPr>
          <p:cNvPr id="255" name="Conector de Seta Reta 254">
            <a:extLst>
              <a:ext uri="{FF2B5EF4-FFF2-40B4-BE49-F238E27FC236}">
                <a16:creationId xmlns:a16="http://schemas.microsoft.com/office/drawing/2014/main" id="{95F1CA80-3378-3195-76C6-B34B79A58DBB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 flipV="1">
            <a:off x="4788024" y="1619018"/>
            <a:ext cx="1944216" cy="249150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de Seta Reta 256">
            <a:extLst>
              <a:ext uri="{FF2B5EF4-FFF2-40B4-BE49-F238E27FC236}">
                <a16:creationId xmlns:a16="http://schemas.microsoft.com/office/drawing/2014/main" id="{7EBE70AE-3016-2510-1150-B14488B20FB8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 flipV="1">
            <a:off x="4788024" y="2075073"/>
            <a:ext cx="1944216" cy="203544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de Seta Reta 258">
            <a:extLst>
              <a:ext uri="{FF2B5EF4-FFF2-40B4-BE49-F238E27FC236}">
                <a16:creationId xmlns:a16="http://schemas.microsoft.com/office/drawing/2014/main" id="{9D4BA7BF-D77A-CE3B-68C6-58A45D5CEA27}"/>
              </a:ext>
            </a:extLst>
          </p:cNvPr>
          <p:cNvCxnSpPr>
            <a:cxnSpLocks/>
            <a:stCxn id="19" idx="6"/>
            <a:endCxn id="26" idx="2"/>
          </p:cNvCxnSpPr>
          <p:nvPr/>
        </p:nvCxnSpPr>
        <p:spPr>
          <a:xfrm flipV="1">
            <a:off x="4788024" y="2531128"/>
            <a:ext cx="1944216" cy="157939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de Seta Reta 260">
            <a:extLst>
              <a:ext uri="{FF2B5EF4-FFF2-40B4-BE49-F238E27FC236}">
                <a16:creationId xmlns:a16="http://schemas.microsoft.com/office/drawing/2014/main" id="{C52DD0BC-246F-30E6-2C7C-347DFB9041D9}"/>
              </a:ext>
            </a:extLst>
          </p:cNvPr>
          <p:cNvCxnSpPr>
            <a:cxnSpLocks/>
            <a:stCxn id="19" idx="6"/>
            <a:endCxn id="27" idx="2"/>
          </p:cNvCxnSpPr>
          <p:nvPr/>
        </p:nvCxnSpPr>
        <p:spPr>
          <a:xfrm flipV="1">
            <a:off x="4788024" y="2987183"/>
            <a:ext cx="1944216" cy="112333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de Seta Reta 262">
            <a:extLst>
              <a:ext uri="{FF2B5EF4-FFF2-40B4-BE49-F238E27FC236}">
                <a16:creationId xmlns:a16="http://schemas.microsoft.com/office/drawing/2014/main" id="{864312BC-C8F4-D941-478C-350A3BA43523}"/>
              </a:ext>
            </a:extLst>
          </p:cNvPr>
          <p:cNvCxnSpPr>
            <a:cxnSpLocks/>
            <a:stCxn id="19" idx="6"/>
            <a:endCxn id="28" idx="2"/>
          </p:cNvCxnSpPr>
          <p:nvPr/>
        </p:nvCxnSpPr>
        <p:spPr>
          <a:xfrm flipV="1">
            <a:off x="4788024" y="3443238"/>
            <a:ext cx="1944216" cy="66728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de Seta Reta 264">
            <a:extLst>
              <a:ext uri="{FF2B5EF4-FFF2-40B4-BE49-F238E27FC236}">
                <a16:creationId xmlns:a16="http://schemas.microsoft.com/office/drawing/2014/main" id="{E7076E90-CD06-D958-68D6-3D7CD260EF31}"/>
              </a:ext>
            </a:extLst>
          </p:cNvPr>
          <p:cNvCxnSpPr>
            <a:cxnSpLocks/>
            <a:stCxn id="19" idx="6"/>
            <a:endCxn id="29" idx="2"/>
          </p:cNvCxnSpPr>
          <p:nvPr/>
        </p:nvCxnSpPr>
        <p:spPr>
          <a:xfrm flipV="1">
            <a:off x="4788024" y="3899293"/>
            <a:ext cx="1944216" cy="21122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de Seta Reta 266">
            <a:extLst>
              <a:ext uri="{FF2B5EF4-FFF2-40B4-BE49-F238E27FC236}">
                <a16:creationId xmlns:a16="http://schemas.microsoft.com/office/drawing/2014/main" id="{B4B77380-77AF-2605-E2E4-008AB16BFB15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>
            <a:off x="4788024" y="4110520"/>
            <a:ext cx="1944216" cy="24482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de Seta Reta 268">
            <a:extLst>
              <a:ext uri="{FF2B5EF4-FFF2-40B4-BE49-F238E27FC236}">
                <a16:creationId xmlns:a16="http://schemas.microsoft.com/office/drawing/2014/main" id="{F6F83679-ADBD-7A33-5E05-1D2F35046149}"/>
              </a:ext>
            </a:extLst>
          </p:cNvPr>
          <p:cNvCxnSpPr>
            <a:cxnSpLocks/>
            <a:stCxn id="19" idx="6"/>
            <a:endCxn id="31" idx="2"/>
          </p:cNvCxnSpPr>
          <p:nvPr/>
        </p:nvCxnSpPr>
        <p:spPr>
          <a:xfrm>
            <a:off x="4788024" y="4110520"/>
            <a:ext cx="1944216" cy="70088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de Seta Reta 270">
            <a:extLst>
              <a:ext uri="{FF2B5EF4-FFF2-40B4-BE49-F238E27FC236}">
                <a16:creationId xmlns:a16="http://schemas.microsoft.com/office/drawing/2014/main" id="{D91CBCF4-B61B-04E4-10FB-E2B93105A15B}"/>
              </a:ext>
            </a:extLst>
          </p:cNvPr>
          <p:cNvCxnSpPr>
            <a:cxnSpLocks/>
            <a:stCxn id="19" idx="6"/>
            <a:endCxn id="32" idx="2"/>
          </p:cNvCxnSpPr>
          <p:nvPr/>
        </p:nvCxnSpPr>
        <p:spPr>
          <a:xfrm>
            <a:off x="4788024" y="4110520"/>
            <a:ext cx="1944216" cy="115693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de Seta Reta 272">
            <a:extLst>
              <a:ext uri="{FF2B5EF4-FFF2-40B4-BE49-F238E27FC236}">
                <a16:creationId xmlns:a16="http://schemas.microsoft.com/office/drawing/2014/main" id="{87EFFB29-5394-F3E0-BAF7-2333A7C976E0}"/>
              </a:ext>
            </a:extLst>
          </p:cNvPr>
          <p:cNvCxnSpPr>
            <a:cxnSpLocks/>
            <a:stCxn id="19" idx="6"/>
            <a:endCxn id="33" idx="2"/>
          </p:cNvCxnSpPr>
          <p:nvPr/>
        </p:nvCxnSpPr>
        <p:spPr>
          <a:xfrm>
            <a:off x="4788024" y="4110520"/>
            <a:ext cx="1944216" cy="161299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de Seta Reta 285">
            <a:extLst>
              <a:ext uri="{FF2B5EF4-FFF2-40B4-BE49-F238E27FC236}">
                <a16:creationId xmlns:a16="http://schemas.microsoft.com/office/drawing/2014/main" id="{CE6F566E-624D-AC40-5B44-609C07BF87C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4788024" y="1619018"/>
            <a:ext cx="1944216" cy="296675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de Seta Reta 287">
            <a:extLst>
              <a:ext uri="{FF2B5EF4-FFF2-40B4-BE49-F238E27FC236}">
                <a16:creationId xmlns:a16="http://schemas.microsoft.com/office/drawing/2014/main" id="{ABC732EE-8AE4-E846-D697-0C438717FEB9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flipV="1">
            <a:off x="4788024" y="2075073"/>
            <a:ext cx="1944216" cy="251070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de Seta Reta 289">
            <a:extLst>
              <a:ext uri="{FF2B5EF4-FFF2-40B4-BE49-F238E27FC236}">
                <a16:creationId xmlns:a16="http://schemas.microsoft.com/office/drawing/2014/main" id="{C2DC9EEA-F9BA-A044-5BBD-B0E4A2E2F7FB}"/>
              </a:ext>
            </a:extLst>
          </p:cNvPr>
          <p:cNvCxnSpPr>
            <a:cxnSpLocks/>
            <a:stCxn id="20" idx="6"/>
            <a:endCxn id="26" idx="2"/>
          </p:cNvCxnSpPr>
          <p:nvPr/>
        </p:nvCxnSpPr>
        <p:spPr>
          <a:xfrm flipV="1">
            <a:off x="4788024" y="2531128"/>
            <a:ext cx="1944216" cy="205464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de Seta Reta 291">
            <a:extLst>
              <a:ext uri="{FF2B5EF4-FFF2-40B4-BE49-F238E27FC236}">
                <a16:creationId xmlns:a16="http://schemas.microsoft.com/office/drawing/2014/main" id="{D242DA5C-2AF3-D3E8-30AE-1C253F576F6D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 flipV="1">
            <a:off x="4788024" y="2987183"/>
            <a:ext cx="1944216" cy="159859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de Seta Reta 293">
            <a:extLst>
              <a:ext uri="{FF2B5EF4-FFF2-40B4-BE49-F238E27FC236}">
                <a16:creationId xmlns:a16="http://schemas.microsoft.com/office/drawing/2014/main" id="{B0BAC802-5BAB-6350-780D-4309A1FE1EE2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 flipV="1">
            <a:off x="4788024" y="3443238"/>
            <a:ext cx="1944216" cy="114253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de Seta Reta 295">
            <a:extLst>
              <a:ext uri="{FF2B5EF4-FFF2-40B4-BE49-F238E27FC236}">
                <a16:creationId xmlns:a16="http://schemas.microsoft.com/office/drawing/2014/main" id="{466B95EC-673C-E4FC-9593-4F39864212DD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 flipV="1">
            <a:off x="4788024" y="3899293"/>
            <a:ext cx="1944216" cy="68648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de Seta Reta 297">
            <a:extLst>
              <a:ext uri="{FF2B5EF4-FFF2-40B4-BE49-F238E27FC236}">
                <a16:creationId xmlns:a16="http://schemas.microsoft.com/office/drawing/2014/main" id="{C5A1AD4A-DE28-CC56-8180-024B049A9BC1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 flipV="1">
            <a:off x="4788024" y="4355348"/>
            <a:ext cx="1944216" cy="23042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de Seta Reta 299">
            <a:extLst>
              <a:ext uri="{FF2B5EF4-FFF2-40B4-BE49-F238E27FC236}">
                <a16:creationId xmlns:a16="http://schemas.microsoft.com/office/drawing/2014/main" id="{3EEC1401-82EA-A176-31E5-81B62C0594F5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4788024" y="4585777"/>
            <a:ext cx="1944216" cy="22562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de Seta Reta 301">
            <a:extLst>
              <a:ext uri="{FF2B5EF4-FFF2-40B4-BE49-F238E27FC236}">
                <a16:creationId xmlns:a16="http://schemas.microsoft.com/office/drawing/2014/main" id="{3F76EF4C-54BA-4A8E-7BC3-F518F6A264FF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4788024" y="4585777"/>
            <a:ext cx="1944216" cy="68168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de Seta Reta 303">
            <a:extLst>
              <a:ext uri="{FF2B5EF4-FFF2-40B4-BE49-F238E27FC236}">
                <a16:creationId xmlns:a16="http://schemas.microsoft.com/office/drawing/2014/main" id="{3ABA4134-0EE2-2DED-0F48-CE4F5EF74E4B}"/>
              </a:ext>
            </a:extLst>
          </p:cNvPr>
          <p:cNvCxnSpPr>
            <a:cxnSpLocks/>
            <a:stCxn id="20" idx="6"/>
            <a:endCxn id="33" idx="2"/>
          </p:cNvCxnSpPr>
          <p:nvPr/>
        </p:nvCxnSpPr>
        <p:spPr>
          <a:xfrm>
            <a:off x="4788024" y="4585777"/>
            <a:ext cx="1944216" cy="113773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ector de Seta Reta 315">
            <a:extLst>
              <a:ext uri="{FF2B5EF4-FFF2-40B4-BE49-F238E27FC236}">
                <a16:creationId xmlns:a16="http://schemas.microsoft.com/office/drawing/2014/main" id="{AB6472EA-FB55-66A4-110C-A48B98C18EA8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4788024" y="1619018"/>
            <a:ext cx="1944216" cy="344201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de Seta Reta 317">
            <a:extLst>
              <a:ext uri="{FF2B5EF4-FFF2-40B4-BE49-F238E27FC236}">
                <a16:creationId xmlns:a16="http://schemas.microsoft.com/office/drawing/2014/main" id="{92A624B8-2285-67AC-0F9B-7A88D636DF11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4788024" y="2075073"/>
            <a:ext cx="1944216" cy="298596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ector de Seta Reta 319">
            <a:extLst>
              <a:ext uri="{FF2B5EF4-FFF2-40B4-BE49-F238E27FC236}">
                <a16:creationId xmlns:a16="http://schemas.microsoft.com/office/drawing/2014/main" id="{072FF1CA-E41A-EBF9-3366-E8D502994BA7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788024" y="2531128"/>
            <a:ext cx="1944216" cy="252990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ector de Seta Reta 321">
            <a:extLst>
              <a:ext uri="{FF2B5EF4-FFF2-40B4-BE49-F238E27FC236}">
                <a16:creationId xmlns:a16="http://schemas.microsoft.com/office/drawing/2014/main" id="{A14F5248-EE8E-B713-5A99-32B7C1D5C029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4788024" y="2987183"/>
            <a:ext cx="1944216" cy="207385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ector de Seta Reta 323">
            <a:extLst>
              <a:ext uri="{FF2B5EF4-FFF2-40B4-BE49-F238E27FC236}">
                <a16:creationId xmlns:a16="http://schemas.microsoft.com/office/drawing/2014/main" id="{8A753829-8301-FB95-01A1-825F1F69280A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788024" y="3440744"/>
            <a:ext cx="1944216" cy="162029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Conector de Seta Reta 325">
            <a:extLst>
              <a:ext uri="{FF2B5EF4-FFF2-40B4-BE49-F238E27FC236}">
                <a16:creationId xmlns:a16="http://schemas.microsoft.com/office/drawing/2014/main" id="{692F830B-713A-64C1-4858-349C7BFC2933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 flipV="1">
            <a:off x="4788024" y="3899293"/>
            <a:ext cx="1944216" cy="116174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Conector de Seta Reta 327">
            <a:extLst>
              <a:ext uri="{FF2B5EF4-FFF2-40B4-BE49-F238E27FC236}">
                <a16:creationId xmlns:a16="http://schemas.microsoft.com/office/drawing/2014/main" id="{1E583910-9B98-7CA5-5822-2670D44F4E90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4788024" y="4355348"/>
            <a:ext cx="1944216" cy="70568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de Seta Reta 329">
            <a:extLst>
              <a:ext uri="{FF2B5EF4-FFF2-40B4-BE49-F238E27FC236}">
                <a16:creationId xmlns:a16="http://schemas.microsoft.com/office/drawing/2014/main" id="{53CEDEB5-8D27-1E89-F58F-1183A41459D2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 flipV="1">
            <a:off x="4788024" y="4811403"/>
            <a:ext cx="1944216" cy="24963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de Seta Reta 331">
            <a:extLst>
              <a:ext uri="{FF2B5EF4-FFF2-40B4-BE49-F238E27FC236}">
                <a16:creationId xmlns:a16="http://schemas.microsoft.com/office/drawing/2014/main" id="{6D1A718D-18A2-7385-8045-5CDF339F6127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4788024" y="5061034"/>
            <a:ext cx="1944216" cy="20642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de Seta Reta 333">
            <a:extLst>
              <a:ext uri="{FF2B5EF4-FFF2-40B4-BE49-F238E27FC236}">
                <a16:creationId xmlns:a16="http://schemas.microsoft.com/office/drawing/2014/main" id="{93D23BF0-59F7-A6D7-52BF-3D7AB59ED1A5}"/>
              </a:ext>
            </a:extLst>
          </p:cNvPr>
          <p:cNvCxnSpPr>
            <a:cxnSpLocks/>
            <a:stCxn id="21" idx="6"/>
            <a:endCxn id="33" idx="2"/>
          </p:cNvCxnSpPr>
          <p:nvPr/>
        </p:nvCxnSpPr>
        <p:spPr>
          <a:xfrm>
            <a:off x="4788024" y="5061034"/>
            <a:ext cx="1944216" cy="66248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12CE10C4-A100-ADDE-AFCA-6C6DDA0BFA46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4788024" y="1619018"/>
            <a:ext cx="1944216" cy="391727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ector de Seta Reta 347">
            <a:extLst>
              <a:ext uri="{FF2B5EF4-FFF2-40B4-BE49-F238E27FC236}">
                <a16:creationId xmlns:a16="http://schemas.microsoft.com/office/drawing/2014/main" id="{37297CE5-FC50-E48B-EEE8-67B7137E68B0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4788024" y="2075073"/>
            <a:ext cx="1944216" cy="346121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ector de Seta Reta 349">
            <a:extLst>
              <a:ext uri="{FF2B5EF4-FFF2-40B4-BE49-F238E27FC236}">
                <a16:creationId xmlns:a16="http://schemas.microsoft.com/office/drawing/2014/main" id="{DD8BAB03-3926-3335-BB52-8FE7598D4641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4788024" y="2531128"/>
            <a:ext cx="1944216" cy="300516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de Seta Reta 351">
            <a:extLst>
              <a:ext uri="{FF2B5EF4-FFF2-40B4-BE49-F238E27FC236}">
                <a16:creationId xmlns:a16="http://schemas.microsoft.com/office/drawing/2014/main" id="{54A5A12D-99AD-975C-4ADD-500E4B2C440F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 flipV="1">
            <a:off x="4788024" y="2987183"/>
            <a:ext cx="1944216" cy="254910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 de Seta Reta 353">
            <a:extLst>
              <a:ext uri="{FF2B5EF4-FFF2-40B4-BE49-F238E27FC236}">
                <a16:creationId xmlns:a16="http://schemas.microsoft.com/office/drawing/2014/main" id="{C9C0C7F7-6B55-4077-5426-DDE8FDEDA59E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 flipV="1">
            <a:off x="4788024" y="3443238"/>
            <a:ext cx="1944216" cy="209305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Conector de Seta Reta 355">
            <a:extLst>
              <a:ext uri="{FF2B5EF4-FFF2-40B4-BE49-F238E27FC236}">
                <a16:creationId xmlns:a16="http://schemas.microsoft.com/office/drawing/2014/main" id="{932DEB60-046C-770D-B6FF-C4E86E116603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4788024" y="3894077"/>
            <a:ext cx="1915530" cy="164221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de Seta Reta 357">
            <a:extLst>
              <a:ext uri="{FF2B5EF4-FFF2-40B4-BE49-F238E27FC236}">
                <a16:creationId xmlns:a16="http://schemas.microsoft.com/office/drawing/2014/main" id="{9E1B7E5C-2D6C-F974-24D8-8B2A616BA3A2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4788024" y="4355348"/>
            <a:ext cx="1944216" cy="118094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ector de Seta Reta 359">
            <a:extLst>
              <a:ext uri="{FF2B5EF4-FFF2-40B4-BE49-F238E27FC236}">
                <a16:creationId xmlns:a16="http://schemas.microsoft.com/office/drawing/2014/main" id="{DE336DA2-F64A-C110-B197-94F089ADC0B0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4788024" y="4811403"/>
            <a:ext cx="1944216" cy="72488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de Seta Reta 361">
            <a:extLst>
              <a:ext uri="{FF2B5EF4-FFF2-40B4-BE49-F238E27FC236}">
                <a16:creationId xmlns:a16="http://schemas.microsoft.com/office/drawing/2014/main" id="{ADC5C3B9-E883-988A-1F99-6FF410F6E0D5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 flipV="1">
            <a:off x="4788024" y="5267458"/>
            <a:ext cx="1944216" cy="26883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ector de Seta Reta 363">
            <a:extLst>
              <a:ext uri="{FF2B5EF4-FFF2-40B4-BE49-F238E27FC236}">
                <a16:creationId xmlns:a16="http://schemas.microsoft.com/office/drawing/2014/main" id="{833B0944-9C16-02A5-6D41-D27C956CB66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788024" y="5536291"/>
            <a:ext cx="1968760" cy="18723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Conector de Seta Reta 375">
            <a:extLst>
              <a:ext uri="{FF2B5EF4-FFF2-40B4-BE49-F238E27FC236}">
                <a16:creationId xmlns:a16="http://schemas.microsoft.com/office/drawing/2014/main" id="{8CF67F65-A9A6-11D8-127F-52F41CBBE0B9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4788024" y="1619018"/>
            <a:ext cx="1944216" cy="439252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Conector de Seta Reta 377">
            <a:extLst>
              <a:ext uri="{FF2B5EF4-FFF2-40B4-BE49-F238E27FC236}">
                <a16:creationId xmlns:a16="http://schemas.microsoft.com/office/drawing/2014/main" id="{A568215D-364C-7215-30CC-26AA69EF2D34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4788024" y="2075073"/>
            <a:ext cx="1944216" cy="393647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ector de Seta Reta 379">
            <a:extLst>
              <a:ext uri="{FF2B5EF4-FFF2-40B4-BE49-F238E27FC236}">
                <a16:creationId xmlns:a16="http://schemas.microsoft.com/office/drawing/2014/main" id="{8C7C46C5-F860-9C2D-35F2-E276EEAB3876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 flipV="1">
            <a:off x="4788024" y="2531128"/>
            <a:ext cx="1944216" cy="348041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ector de Seta Reta 381">
            <a:extLst>
              <a:ext uri="{FF2B5EF4-FFF2-40B4-BE49-F238E27FC236}">
                <a16:creationId xmlns:a16="http://schemas.microsoft.com/office/drawing/2014/main" id="{6CDB954E-DB7B-C4E1-9E30-B729566E5792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 flipV="1">
            <a:off x="4788024" y="2987183"/>
            <a:ext cx="1944216" cy="302436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ector de Seta Reta 383">
            <a:extLst>
              <a:ext uri="{FF2B5EF4-FFF2-40B4-BE49-F238E27FC236}">
                <a16:creationId xmlns:a16="http://schemas.microsoft.com/office/drawing/2014/main" id="{47DF1970-33CA-F27E-B5B7-01E28FED0D6E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 flipV="1">
            <a:off x="4788024" y="3443238"/>
            <a:ext cx="1944216" cy="256830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3C4C2D6B-CB5C-FF6C-BC00-0CEC36C029B9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788024" y="3899293"/>
            <a:ext cx="1944216" cy="211225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Conector de Seta Reta 387">
            <a:extLst>
              <a:ext uri="{FF2B5EF4-FFF2-40B4-BE49-F238E27FC236}">
                <a16:creationId xmlns:a16="http://schemas.microsoft.com/office/drawing/2014/main" id="{D7532798-6885-A8D7-2E46-5E26330F7CBD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4788024" y="4355348"/>
            <a:ext cx="1944216" cy="165619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Conector de Seta Reta 389">
            <a:extLst>
              <a:ext uri="{FF2B5EF4-FFF2-40B4-BE49-F238E27FC236}">
                <a16:creationId xmlns:a16="http://schemas.microsoft.com/office/drawing/2014/main" id="{78511472-1A9B-8B27-2E97-E16D4C8CC8C1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4788024" y="4811403"/>
            <a:ext cx="1944216" cy="120014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Conector de Seta Reta 391">
            <a:extLst>
              <a:ext uri="{FF2B5EF4-FFF2-40B4-BE49-F238E27FC236}">
                <a16:creationId xmlns:a16="http://schemas.microsoft.com/office/drawing/2014/main" id="{4733D51C-F70E-C4E6-18E1-4CE56A3A80BA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4788024" y="5267458"/>
            <a:ext cx="1944216" cy="74408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547F2908-6CEC-464D-9CF0-006415D71418}"/>
              </a:ext>
            </a:extLst>
          </p:cNvPr>
          <p:cNvCxnSpPr>
            <a:cxnSpLocks/>
            <a:stCxn id="23" idx="6"/>
            <a:endCxn id="33" idx="2"/>
          </p:cNvCxnSpPr>
          <p:nvPr/>
        </p:nvCxnSpPr>
        <p:spPr>
          <a:xfrm flipV="1">
            <a:off x="4788024" y="5723514"/>
            <a:ext cx="1944216" cy="28803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Chave Esquerda 405">
            <a:extLst>
              <a:ext uri="{FF2B5EF4-FFF2-40B4-BE49-F238E27FC236}">
                <a16:creationId xmlns:a16="http://schemas.microsoft.com/office/drawing/2014/main" id="{D5D42529-D14F-C4E6-B886-C08CA105212F}"/>
              </a:ext>
            </a:extLst>
          </p:cNvPr>
          <p:cNvSpPr/>
          <p:nvPr/>
        </p:nvSpPr>
        <p:spPr>
          <a:xfrm>
            <a:off x="2862064" y="1078978"/>
            <a:ext cx="360020" cy="5112568"/>
          </a:xfrm>
          <a:prstGeom prst="leftBrace">
            <a:avLst/>
          </a:prstGeom>
          <a:ln w="762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91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Vamos para Prática!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2520081" y="836712"/>
            <a:ext cx="4572000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Importar as bibliotecas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tf</a:t>
            </a:r>
          </a:p>
          <a:p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F412806-5CE1-29A1-AFFF-915270B4BCFA}"/>
              </a:ext>
            </a:extLst>
          </p:cNvPr>
          <p:cNvSpPr txBox="1"/>
          <p:nvPr/>
        </p:nvSpPr>
        <p:spPr>
          <a:xfrm>
            <a:off x="2520081" y="1984629"/>
            <a:ext cx="4572000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Carrega o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dataset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mnist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keras.datasets.mnist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Carrega os dados de treino e teste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mnist.load_data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E2BCA3A-FF95-E630-177D-B0C2D7252CDE}"/>
              </a:ext>
            </a:extLst>
          </p:cNvPr>
          <p:cNvSpPr txBox="1"/>
          <p:nvPr/>
        </p:nvSpPr>
        <p:spPr>
          <a:xfrm>
            <a:off x="2520081" y="3132546"/>
            <a:ext cx="4572000" cy="830997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Mostra as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caracteristicas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do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dataset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train_images.shape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test_images.shape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np.unique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949302B-3EB3-6717-76C0-7E9CDDA824DA}"/>
              </a:ext>
            </a:extLst>
          </p:cNvPr>
          <p:cNvSpPr txBox="1"/>
          <p:nvPr/>
        </p:nvSpPr>
        <p:spPr>
          <a:xfrm>
            <a:off x="2520081" y="4095797"/>
            <a:ext cx="4572000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Exibe uma amostra do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dataset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binary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plt.colorbar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0C9C307F-8179-A534-DD32-EDABBCFC78B4}"/>
              </a:ext>
            </a:extLst>
          </p:cNvPr>
          <p:cNvSpPr txBox="1"/>
          <p:nvPr/>
        </p:nvSpPr>
        <p:spPr>
          <a:xfrm>
            <a:off x="2520081" y="5243716"/>
            <a:ext cx="4572000" cy="1569660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Normalizando a escala de cinza para ficar entre 0 e 1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binary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plt.colorbar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237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Vamos para Prática!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156592" y="716503"/>
            <a:ext cx="8902824" cy="1200329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Mostrando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o dataset 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normalizado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=(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,i+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'binary'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F99DA2-32AF-8531-9E86-21823F72F753}"/>
              </a:ext>
            </a:extLst>
          </p:cNvPr>
          <p:cNvSpPr txBox="1"/>
          <p:nvPr/>
        </p:nvSpPr>
        <p:spPr>
          <a:xfrm>
            <a:off x="156592" y="1996679"/>
            <a:ext cx="8902824" cy="2123658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Criando o modelo com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keras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keras.Sequential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Camada de entrada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Flatten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para transformar a matriz de 28x28 para um vetor de 784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keras.layers.Flatten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Camada Oculta Densa (totalmente conectada) de 128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neuronios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com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funçao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de ativação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Relu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keras.layers.Dense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tf.nn.relu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Camada de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saida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Densa de 10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neuronios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com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funçao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de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ativaçao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softmax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keras.layers.Dense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tf.nn.softmax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Compila o modelo com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fuçao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e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metrica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de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acuracia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pt-BR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sparse_categorical_crossentropy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9F39C5-0D51-28CA-9CFF-7D23C6F22604}"/>
              </a:ext>
            </a:extLst>
          </p:cNvPr>
          <p:cNvSpPr txBox="1"/>
          <p:nvPr/>
        </p:nvSpPr>
        <p:spPr>
          <a:xfrm>
            <a:off x="156592" y="4200185"/>
            <a:ext cx="8902824" cy="461665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Mostra o modelo compilado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FF8CAE-FB91-2C1D-34A1-AA0743DD1C24}"/>
              </a:ext>
            </a:extLst>
          </p:cNvPr>
          <p:cNvSpPr txBox="1"/>
          <p:nvPr/>
        </p:nvSpPr>
        <p:spPr>
          <a:xfrm>
            <a:off x="156592" y="4741698"/>
            <a:ext cx="8902824" cy="461665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Treina o modelo, com 5 épocas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19C45D-C9BC-7BFB-A1BB-F126B6D9DC1C}"/>
              </a:ext>
            </a:extLst>
          </p:cNvPr>
          <p:cNvSpPr txBox="1"/>
          <p:nvPr/>
        </p:nvSpPr>
        <p:spPr>
          <a:xfrm>
            <a:off x="156592" y="5283210"/>
            <a:ext cx="8902824" cy="830997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Testa e 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mostra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as 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métricas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test_loss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test_acc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model.evaluate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test_loss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test_acc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519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11550</TotalTime>
  <Words>3056</Words>
  <Application>Microsoft Office PowerPoint</Application>
  <PresentationFormat>Apresentação na tela (4:3)</PresentationFormat>
  <Paragraphs>583</Paragraphs>
  <Slides>34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Courier New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 Toyofuku</cp:lastModifiedBy>
  <cp:revision>584</cp:revision>
  <dcterms:created xsi:type="dcterms:W3CDTF">2018-08-18T04:32:45Z</dcterms:created>
  <dcterms:modified xsi:type="dcterms:W3CDTF">2023-03-31T11:45:52Z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